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28"/>
  </p:notesMasterIdLst>
  <p:handoutMasterIdLst>
    <p:handoutMasterId r:id="rId29"/>
  </p:handoutMasterIdLst>
  <p:sldIdLst>
    <p:sldId id="256" r:id="rId2"/>
    <p:sldId id="325" r:id="rId3"/>
    <p:sldId id="347" r:id="rId4"/>
    <p:sldId id="342" r:id="rId5"/>
    <p:sldId id="341" r:id="rId6"/>
    <p:sldId id="340" r:id="rId7"/>
    <p:sldId id="344" r:id="rId8"/>
    <p:sldId id="345" r:id="rId9"/>
    <p:sldId id="346" r:id="rId10"/>
    <p:sldId id="343" r:id="rId11"/>
    <p:sldId id="348" r:id="rId12"/>
    <p:sldId id="326" r:id="rId13"/>
    <p:sldId id="327" r:id="rId14"/>
    <p:sldId id="328" r:id="rId15"/>
    <p:sldId id="329" r:id="rId16"/>
    <p:sldId id="330" r:id="rId17"/>
    <p:sldId id="331" r:id="rId18"/>
    <p:sldId id="332" r:id="rId19"/>
    <p:sldId id="333" r:id="rId20"/>
    <p:sldId id="337" r:id="rId21"/>
    <p:sldId id="334" r:id="rId22"/>
    <p:sldId id="335" r:id="rId23"/>
    <p:sldId id="336" r:id="rId24"/>
    <p:sldId id="338" r:id="rId25"/>
    <p:sldId id="339" r:id="rId26"/>
    <p:sldId id="289"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2" autoAdjust="0"/>
    <p:restoredTop sz="94444" autoAdjust="0"/>
  </p:normalViewPr>
  <p:slideViewPr>
    <p:cSldViewPr>
      <p:cViewPr>
        <p:scale>
          <a:sx n="70" d="100"/>
          <a:sy n="70" d="100"/>
        </p:scale>
        <p:origin x="-672" y="-8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54156C9-0400-42C5-A90E-752298585DBA}" type="datetimeFigureOut">
              <a:rPr lang="en-US" smtClean="0"/>
              <a:t>6/15/2015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F9A9F6B-E323-47C7-AD35-C52B2450E0CE}" type="slidenum">
              <a:rPr lang="en-US" smtClean="0"/>
              <a:t>‹#›</a:t>
            </a:fld>
            <a:endParaRPr lang="en-US"/>
          </a:p>
        </p:txBody>
      </p:sp>
    </p:spTree>
    <p:extLst>
      <p:ext uri="{BB962C8B-B14F-4D97-AF65-F5344CB8AC3E}">
        <p14:creationId xmlns:p14="http://schemas.microsoft.com/office/powerpoint/2010/main" val="119943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F3A6C45-40A9-CC41-8C02-93E30631F969}" type="datetimeFigureOut">
              <a:rPr lang="en-US" smtClean="0"/>
              <a:t>6/15/2015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D2359309-0753-2B47-B538-01462218D183}" type="slidenum">
              <a:rPr lang="en-US" smtClean="0"/>
              <a:t>‹#›</a:t>
            </a:fld>
            <a:endParaRPr lang="en-US" dirty="0"/>
          </a:p>
        </p:txBody>
      </p:sp>
    </p:spTree>
    <p:extLst>
      <p:ext uri="{BB962C8B-B14F-4D97-AF65-F5344CB8AC3E}">
        <p14:creationId xmlns:p14="http://schemas.microsoft.com/office/powerpoint/2010/main" val="39905705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2344184-D981-421D-B757-2D4D4E828A43}" type="datetimeFigureOut">
              <a:rPr lang="en-US" smtClean="0"/>
              <a:t>6/15/2015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6FFC3BD-268F-41EE-AE10-70D30C48E0B7}"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C3BD-268F-41EE-AE10-70D30C48E0B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6FFC3BD-268F-41EE-AE10-70D30C48E0B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FC3BD-268F-41EE-AE10-70D30C48E0B7}"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2344184-D981-421D-B757-2D4D4E828A43}" type="datetimeFigureOut">
              <a:rPr lang="en-US" smtClean="0"/>
              <a:t>6/15/2015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6FFC3BD-268F-41EE-AE10-70D30C48E0B7}"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C3BD-268F-41EE-AE10-70D30C48E0B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FFC3BD-268F-41EE-AE10-70D30C48E0B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FFC3BD-268F-41EE-AE10-70D30C48E0B7}"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FFC3BD-268F-41EE-AE10-70D30C48E0B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6FFC3BD-268F-41EE-AE10-70D30C48E0B7}"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44184-D981-421D-B757-2D4D4E828A43}" type="datetimeFigureOut">
              <a:rPr lang="en-US" smtClean="0"/>
              <a:t>6/15/2015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FC3BD-268F-41EE-AE10-70D30C48E0B7}"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2344184-D981-421D-B757-2D4D4E828A43}" type="datetimeFigureOut">
              <a:rPr lang="en-US" smtClean="0"/>
              <a:t>6/15/2015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6FFC3BD-268F-41EE-AE10-70D30C48E0B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553"/>
            <a:ext cx="6858000" cy="533400"/>
          </a:xfrm>
        </p:spPr>
        <p:txBody>
          <a:bodyPr/>
          <a:lstStyle/>
          <a:p>
            <a:pPr algn="ctr"/>
            <a:r>
              <a:rPr lang="en-US" sz="1600" b="1" dirty="0">
                <a:latin typeface="Constantia" panose="02030602050306030303" pitchFamily="18" charset="0"/>
              </a:rPr>
              <a:t>Providing Quality Legal Services to </a:t>
            </a:r>
            <a:r>
              <a:rPr lang="en-US" sz="1600" b="1" dirty="0" smtClean="0">
                <a:latin typeface="Constantia" panose="02030602050306030303" pitchFamily="18" charset="0"/>
              </a:rPr>
              <a:t/>
            </a:r>
            <a:br>
              <a:rPr lang="en-US" sz="1600" b="1" dirty="0" smtClean="0">
                <a:latin typeface="Constantia" panose="02030602050306030303" pitchFamily="18" charset="0"/>
              </a:rPr>
            </a:br>
            <a:r>
              <a:rPr lang="en-US" sz="1600" b="1" dirty="0" smtClean="0">
                <a:latin typeface="Constantia" panose="02030602050306030303" pitchFamily="18" charset="0"/>
              </a:rPr>
              <a:t>SCHOOL DISTRICTS Across </a:t>
            </a:r>
            <a:r>
              <a:rPr lang="en-US" sz="1600" b="1" dirty="0">
                <a:latin typeface="Constantia" panose="02030602050306030303" pitchFamily="18" charset="0"/>
              </a:rPr>
              <a:t>Iowa</a:t>
            </a:r>
            <a:r>
              <a:rPr lang="en-US" sz="1600" dirty="0"/>
              <a:t/>
            </a:r>
            <a:br>
              <a:rPr lang="en-US" sz="1600" dirty="0"/>
            </a:br>
            <a:r>
              <a:rPr lang="en-US" sz="1600"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6932" y="228600"/>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3" name="TextBox 2"/>
          <p:cNvSpPr txBox="1"/>
          <p:nvPr/>
        </p:nvSpPr>
        <p:spPr>
          <a:xfrm>
            <a:off x="7116932" y="914400"/>
            <a:ext cx="1805268" cy="369332"/>
          </a:xfrm>
          <a:prstGeom prst="rect">
            <a:avLst/>
          </a:prstGeom>
          <a:noFill/>
        </p:spPr>
        <p:txBody>
          <a:bodyPr wrap="square" rtlCol="0">
            <a:spAutoFit/>
          </a:bodyPr>
          <a:lstStyle/>
          <a:p>
            <a:endParaRPr lang="en-US" dirty="0"/>
          </a:p>
        </p:txBody>
      </p:sp>
      <p:sp>
        <p:nvSpPr>
          <p:cNvPr id="4" name="TextBox 3"/>
          <p:cNvSpPr txBox="1"/>
          <p:nvPr/>
        </p:nvSpPr>
        <p:spPr>
          <a:xfrm>
            <a:off x="7116932" y="905522"/>
            <a:ext cx="1805268" cy="184666"/>
          </a:xfrm>
          <a:prstGeom prst="rect">
            <a:avLst/>
          </a:prstGeom>
          <a:solidFill>
            <a:schemeClr val="bg1"/>
          </a:solidFill>
        </p:spPr>
        <p:txBody>
          <a:bodyPr wrap="square" rtlCol="0">
            <a:spAutoFit/>
          </a:bodyPr>
          <a:lstStyle/>
          <a:p>
            <a:pPr algn="ctr"/>
            <a:r>
              <a:rPr lang="en-US" sz="600" b="1" dirty="0" smtClean="0">
                <a:latin typeface="Trebuchet MS" panose="020B0603020202020204" pitchFamily="34" charset="0"/>
                <a:cs typeface="Arial" panose="020B0604020202020204" pitchFamily="34" charset="0"/>
              </a:rPr>
              <a:t>Established</a:t>
            </a:r>
            <a:r>
              <a:rPr lang="en-US" sz="600" dirty="0" smtClean="0"/>
              <a:t> 1926</a:t>
            </a:r>
            <a:endParaRPr lang="en-US" sz="600" dirty="0"/>
          </a:p>
        </p:txBody>
      </p:sp>
      <p:sp>
        <p:nvSpPr>
          <p:cNvPr id="9" name="TextBox 8"/>
          <p:cNvSpPr txBox="1"/>
          <p:nvPr/>
        </p:nvSpPr>
        <p:spPr>
          <a:xfrm>
            <a:off x="647700" y="5791200"/>
            <a:ext cx="5715000" cy="1066800"/>
          </a:xfrm>
          <a:prstGeom prst="rect">
            <a:avLst/>
          </a:prstGeom>
          <a:noFill/>
        </p:spPr>
        <p:txBody>
          <a:bodyPr wrap="square" rtlCol="0">
            <a:noAutofit/>
          </a:bodyPr>
          <a:lstStyle/>
          <a:p>
            <a:pPr algn="ctr"/>
            <a:r>
              <a:rPr lang="en-US" sz="1200" dirty="0" smtClean="0">
                <a:solidFill>
                  <a:schemeClr val="bg1"/>
                </a:solidFill>
                <a:latin typeface="Constantia" panose="02030602050306030303" pitchFamily="18" charset="0"/>
              </a:rPr>
              <a:t>www.lynchdallas.com</a:t>
            </a:r>
          </a:p>
          <a:p>
            <a:pPr algn="ctr"/>
            <a:r>
              <a:rPr lang="en-US" sz="1200" dirty="0" smtClean="0">
                <a:solidFill>
                  <a:schemeClr val="bg1"/>
                </a:solidFill>
                <a:latin typeface="Constantia" panose="02030602050306030303" pitchFamily="18" charset="0"/>
              </a:rPr>
              <a:t>brett@lynchdallas.com | hcorkery@lynchdallas.com | eellingson@lynchdallas.com</a:t>
            </a:r>
          </a:p>
          <a:p>
            <a:pPr algn="ctr"/>
            <a:r>
              <a:rPr lang="en-US" sz="1200" dirty="0" smtClean="0">
                <a:solidFill>
                  <a:schemeClr val="bg1"/>
                </a:solidFill>
                <a:latin typeface="Constantia" panose="02030602050306030303" pitchFamily="18" charset="0"/>
              </a:rPr>
              <a:t>Twitter: @lynchdallaslaw</a:t>
            </a:r>
          </a:p>
          <a:p>
            <a:pPr algn="ctr"/>
            <a:r>
              <a:rPr lang="en-US" sz="1200" dirty="0" smtClean="0">
                <a:solidFill>
                  <a:schemeClr val="bg1"/>
                </a:solidFill>
                <a:latin typeface="Constantia" panose="02030602050306030303" pitchFamily="18" charset="0"/>
              </a:rPr>
              <a:t>(319) 365-9101</a:t>
            </a:r>
            <a:r>
              <a:rPr lang="en-US" sz="1200" dirty="0" smtClean="0">
                <a:latin typeface="Constantia" panose="02030602050306030303" pitchFamily="18" charset="0"/>
              </a:rPr>
              <a:t> </a:t>
            </a:r>
            <a:endParaRPr lang="en-US" sz="1200" dirty="0">
              <a:latin typeface="Constantia" panose="02030602050306030303" pitchFamily="18" charset="0"/>
            </a:endParaRPr>
          </a:p>
        </p:txBody>
      </p:sp>
      <p:sp>
        <p:nvSpPr>
          <p:cNvPr id="12" name="TextBox 11"/>
          <p:cNvSpPr txBox="1"/>
          <p:nvPr/>
        </p:nvSpPr>
        <p:spPr>
          <a:xfrm>
            <a:off x="7091532" y="1124028"/>
            <a:ext cx="1805268" cy="5740033"/>
          </a:xfrm>
          <a:prstGeom prst="rect">
            <a:avLst/>
          </a:prstGeom>
          <a:noFill/>
        </p:spPr>
        <p:txBody>
          <a:bodyPr wrap="square" rtlCol="0">
            <a:spAutoFit/>
          </a:bodyPr>
          <a:lstStyle/>
          <a:p>
            <a:pPr marL="111125" indent="-111125"/>
            <a:endParaRPr lang="en-US" sz="800" b="1" dirty="0" smtClean="0">
              <a:latin typeface="Constantia" panose="02030602050306030303" pitchFamily="18" charset="0"/>
            </a:endParaRPr>
          </a:p>
          <a:p>
            <a:pPr marL="111125" indent="-111125">
              <a:buFont typeface="Arial" panose="020B0604020202020204" pitchFamily="34" charset="0"/>
              <a:buChar char="•"/>
            </a:pPr>
            <a:r>
              <a:rPr lang="en-US" sz="1300" dirty="0" smtClean="0">
                <a:latin typeface="Constantia" panose="02030602050306030303" pitchFamily="18" charset="0"/>
              </a:rPr>
              <a:t>Employee Evaluation, discipline, and termination</a:t>
            </a:r>
          </a:p>
          <a:p>
            <a:pPr marL="111125" indent="-111125">
              <a:buFont typeface="Arial" panose="020B0604020202020204" pitchFamily="34" charset="0"/>
              <a:buChar char="•"/>
            </a:pPr>
            <a:r>
              <a:rPr lang="en-US" sz="1300" dirty="0" smtClean="0">
                <a:latin typeface="Constantia" panose="02030602050306030303" pitchFamily="18" charset="0"/>
              </a:rPr>
              <a:t>Student conduct and discipline</a:t>
            </a:r>
          </a:p>
          <a:p>
            <a:pPr marL="111125" indent="-111125">
              <a:buFont typeface="Arial" panose="020B0604020202020204" pitchFamily="34" charset="0"/>
              <a:buChar char="•"/>
            </a:pPr>
            <a:r>
              <a:rPr lang="en-US" sz="1300" dirty="0" smtClean="0">
                <a:latin typeface="Constantia" panose="02030602050306030303" pitchFamily="18" charset="0"/>
              </a:rPr>
              <a:t>Discrimination, bullying, and harassment claims</a:t>
            </a:r>
          </a:p>
          <a:p>
            <a:pPr marL="111125" indent="-111125">
              <a:buFont typeface="Arial" panose="020B0604020202020204" pitchFamily="34" charset="0"/>
              <a:buChar char="•"/>
            </a:pPr>
            <a:r>
              <a:rPr lang="en-US" sz="1300" dirty="0" smtClean="0">
                <a:latin typeface="Constantia" panose="02030602050306030303" pitchFamily="18" charset="0"/>
              </a:rPr>
              <a:t>Contract interpretation and administration</a:t>
            </a:r>
          </a:p>
          <a:p>
            <a:pPr marL="111125" indent="-111125">
              <a:buFont typeface="Arial" panose="020B0604020202020204" pitchFamily="34" charset="0"/>
              <a:buChar char="•"/>
            </a:pPr>
            <a:r>
              <a:rPr lang="en-US" sz="1300" dirty="0" smtClean="0">
                <a:latin typeface="Constantia" panose="02030602050306030303" pitchFamily="18" charset="0"/>
              </a:rPr>
              <a:t>Building and construction matters</a:t>
            </a:r>
          </a:p>
          <a:p>
            <a:pPr marL="111125" indent="-111125">
              <a:buFont typeface="Arial" panose="020B0604020202020204" pitchFamily="34" charset="0"/>
              <a:buChar char="•"/>
            </a:pPr>
            <a:r>
              <a:rPr lang="en-US" sz="1300" dirty="0" smtClean="0">
                <a:latin typeface="Constantia" panose="02030602050306030303" pitchFamily="18" charset="0"/>
              </a:rPr>
              <a:t>Special education matters</a:t>
            </a:r>
          </a:p>
          <a:p>
            <a:pPr marL="111125" indent="-111125">
              <a:buFont typeface="Arial" panose="020B0604020202020204" pitchFamily="34" charset="0"/>
              <a:buChar char="•"/>
            </a:pPr>
            <a:r>
              <a:rPr lang="en-US" sz="1300" dirty="0" smtClean="0">
                <a:latin typeface="Constantia" panose="02030602050306030303" pitchFamily="18" charset="0"/>
              </a:rPr>
              <a:t>Policy formulation, revision, and implementation </a:t>
            </a:r>
          </a:p>
          <a:p>
            <a:pPr marL="111125" indent="-111125">
              <a:buFont typeface="Arial" panose="020B0604020202020204" pitchFamily="34" charset="0"/>
              <a:buChar char="•"/>
            </a:pPr>
            <a:r>
              <a:rPr lang="en-US" sz="1300" dirty="0" smtClean="0">
                <a:latin typeface="Constantia" panose="02030602050306030303" pitchFamily="18" charset="0"/>
              </a:rPr>
              <a:t>Personnel policies and job descriptions</a:t>
            </a:r>
          </a:p>
          <a:p>
            <a:pPr marL="111125" indent="-111125">
              <a:buFont typeface="Arial" panose="020B0604020202020204" pitchFamily="34" charset="0"/>
              <a:buChar char="•"/>
            </a:pPr>
            <a:r>
              <a:rPr lang="en-US" sz="1300" dirty="0" smtClean="0">
                <a:latin typeface="Constantia" panose="02030602050306030303" pitchFamily="18" charset="0"/>
              </a:rPr>
              <a:t>Negotiations and collective bargaining</a:t>
            </a:r>
          </a:p>
          <a:p>
            <a:pPr marL="111125" indent="-111125">
              <a:buFont typeface="Arial" panose="020B0604020202020204" pitchFamily="34" charset="0"/>
              <a:buChar char="•"/>
            </a:pPr>
            <a:r>
              <a:rPr lang="en-US" sz="1300" dirty="0" smtClean="0">
                <a:latin typeface="Constantia" panose="02030602050306030303" pitchFamily="18" charset="0"/>
              </a:rPr>
              <a:t>Grievance and interest arbitrations</a:t>
            </a:r>
            <a:endParaRPr lang="en-US" sz="1300" dirty="0">
              <a:latin typeface="Constantia" panose="02030602050306030303" pitchFamily="18" charset="0"/>
            </a:endParaRPr>
          </a:p>
          <a:p>
            <a:r>
              <a:rPr lang="en-US" sz="1300" dirty="0">
                <a:latin typeface="Constantia" panose="02030602050306030303" pitchFamily="18" charset="0"/>
              </a:rPr>
              <a:t> </a:t>
            </a:r>
          </a:p>
          <a:p>
            <a:endParaRPr lang="en-US" sz="800" dirty="0">
              <a:latin typeface="Constantia" panose="02030602050306030303" pitchFamily="18" charset="0"/>
            </a:endParaRPr>
          </a:p>
        </p:txBody>
      </p:sp>
      <p:sp>
        <p:nvSpPr>
          <p:cNvPr id="6" name="TextBox 5"/>
          <p:cNvSpPr txBox="1"/>
          <p:nvPr/>
        </p:nvSpPr>
        <p:spPr>
          <a:xfrm>
            <a:off x="152400" y="990600"/>
            <a:ext cx="6705600" cy="4955203"/>
          </a:xfrm>
          <a:prstGeom prst="rect">
            <a:avLst/>
          </a:prstGeom>
          <a:noFill/>
        </p:spPr>
        <p:txBody>
          <a:bodyPr wrap="square" rtlCol="0">
            <a:spAutoFit/>
          </a:bodyPr>
          <a:lstStyle/>
          <a:p>
            <a:pPr algn="ctr"/>
            <a:endParaRPr lang="en-US" sz="4800" dirty="0" smtClean="0">
              <a:solidFill>
                <a:schemeClr val="bg1"/>
              </a:solidFill>
              <a:latin typeface="Constantia" panose="02030602050306030303" pitchFamily="18" charset="0"/>
            </a:endParaRPr>
          </a:p>
          <a:p>
            <a:pPr algn="ctr"/>
            <a:r>
              <a:rPr lang="en-US" sz="4800" dirty="0" smtClean="0">
                <a:solidFill>
                  <a:schemeClr val="bg1"/>
                </a:solidFill>
                <a:latin typeface="Constantia" panose="02030602050306030303" pitchFamily="18" charset="0"/>
              </a:rPr>
              <a:t>SCHOOL LAW: </a:t>
            </a:r>
            <a:r>
              <a:rPr lang="en-US" sz="4800" dirty="0">
                <a:solidFill>
                  <a:schemeClr val="bg1"/>
                </a:solidFill>
                <a:latin typeface="Constantia" panose="02030602050306030303" pitchFamily="18" charset="0"/>
              </a:rPr>
              <a:t/>
            </a:r>
            <a:br>
              <a:rPr lang="en-US" sz="4800" dirty="0">
                <a:solidFill>
                  <a:schemeClr val="bg1"/>
                </a:solidFill>
                <a:latin typeface="Constantia" panose="02030602050306030303" pitchFamily="18" charset="0"/>
              </a:rPr>
            </a:br>
            <a:r>
              <a:rPr lang="en-US" sz="4800" dirty="0">
                <a:solidFill>
                  <a:schemeClr val="bg1"/>
                </a:solidFill>
                <a:latin typeface="Constantia" panose="02030602050306030303" pitchFamily="18" charset="0"/>
              </a:rPr>
              <a:t>STAFF AND STUDENT </a:t>
            </a:r>
            <a:r>
              <a:rPr lang="en-US" sz="4800" dirty="0" smtClean="0">
                <a:solidFill>
                  <a:schemeClr val="bg1"/>
                </a:solidFill>
                <a:latin typeface="Constantia" panose="02030602050306030303" pitchFamily="18" charset="0"/>
              </a:rPr>
              <a:t>ISSUES</a:t>
            </a:r>
          </a:p>
          <a:p>
            <a:pPr algn="ctr"/>
            <a:endParaRPr lang="en-US" sz="4800" dirty="0">
              <a:solidFill>
                <a:schemeClr val="bg1"/>
              </a:solidFill>
              <a:latin typeface="Constantia" panose="02030602050306030303" pitchFamily="18" charset="0"/>
            </a:endParaRPr>
          </a:p>
          <a:p>
            <a:pPr algn="ctr"/>
            <a:r>
              <a:rPr lang="en-US" sz="2000" dirty="0" smtClean="0">
                <a:solidFill>
                  <a:schemeClr val="bg1"/>
                </a:solidFill>
                <a:latin typeface="Constantia" panose="02030602050306030303" pitchFamily="18" charset="0"/>
              </a:rPr>
              <a:t>Brett </a:t>
            </a:r>
            <a:r>
              <a:rPr lang="en-US" sz="2000" dirty="0">
                <a:solidFill>
                  <a:schemeClr val="bg1"/>
                </a:solidFill>
                <a:latin typeface="Constantia" panose="02030602050306030303" pitchFamily="18" charset="0"/>
              </a:rPr>
              <a:t>S. Nitzschke </a:t>
            </a:r>
            <a:r>
              <a:rPr lang="en-US" sz="2000" dirty="0" smtClean="0">
                <a:solidFill>
                  <a:schemeClr val="bg1"/>
                </a:solidFill>
                <a:latin typeface="Constantia" panose="02030602050306030303" pitchFamily="18" charset="0"/>
              </a:rPr>
              <a:t>| Holly A. Corkery | Emily K. Ellingson</a:t>
            </a:r>
            <a:endParaRPr lang="en-US" sz="2000" dirty="0">
              <a:solidFill>
                <a:schemeClr val="bg1"/>
              </a:solidFill>
              <a:latin typeface="Constantia" panose="02030602050306030303" pitchFamily="18" charset="0"/>
            </a:endParaRPr>
          </a:p>
          <a:p>
            <a:pPr algn="ctr">
              <a:lnSpc>
                <a:spcPct val="130000"/>
              </a:lnSpc>
            </a:pPr>
            <a:r>
              <a:rPr lang="en-US" sz="2000" dirty="0" smtClean="0">
                <a:solidFill>
                  <a:schemeClr val="bg1"/>
                </a:solidFill>
                <a:latin typeface="Constantia" panose="02030602050306030303" pitchFamily="18" charset="0"/>
              </a:rPr>
              <a:t>Lynch Dallas, P.C.</a:t>
            </a:r>
          </a:p>
          <a:p>
            <a:pPr algn="ctr">
              <a:lnSpc>
                <a:spcPct val="150000"/>
              </a:lnSpc>
            </a:pPr>
            <a:r>
              <a:rPr lang="en-US" sz="2000" dirty="0" smtClean="0">
                <a:solidFill>
                  <a:schemeClr val="bg1"/>
                </a:solidFill>
                <a:latin typeface="Constantia" panose="02030602050306030303" pitchFamily="18" charset="0"/>
              </a:rPr>
              <a:t>June 15, 2015</a:t>
            </a:r>
            <a:endParaRPr lang="en-US" sz="2000" dirty="0">
              <a:solidFill>
                <a:schemeClr val="bg1"/>
              </a:solidFill>
              <a:latin typeface="Constantia" panose="02030602050306030303" pitchFamily="18" charset="0"/>
            </a:endParaRPr>
          </a:p>
        </p:txBody>
      </p:sp>
    </p:spTree>
    <p:extLst>
      <p:ext uri="{BB962C8B-B14F-4D97-AF65-F5344CB8AC3E}">
        <p14:creationId xmlns:p14="http://schemas.microsoft.com/office/powerpoint/2010/main" val="3875065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124206"/>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Good Conduct C0de</a:t>
            </a:r>
          </a:p>
          <a:p>
            <a:pPr marL="1028700" lvl="1" indent="-571500">
              <a:buFont typeface="Wingdings" panose="05000000000000000000" pitchFamily="2" charset="2"/>
              <a:buChar char="§"/>
            </a:pPr>
            <a:r>
              <a:rPr lang="en-US" sz="2600" dirty="0" smtClean="0">
                <a:latin typeface="Constantia" panose="02030602050306030303" pitchFamily="18" charset="0"/>
              </a:rPr>
              <a:t>Applicable to </a:t>
            </a:r>
            <a:r>
              <a:rPr lang="en-US" sz="2600" dirty="0" smtClean="0">
                <a:latin typeface="Constantia" panose="02030602050306030303" pitchFamily="18" charset="0"/>
              </a:rPr>
              <a:t>STUDENTS INVOLVED IN EXTRA CURRICULAR ACTIVITIES </a:t>
            </a:r>
            <a:r>
              <a:rPr lang="en-US" sz="2600" dirty="0" smtClean="0">
                <a:latin typeface="Constantia" panose="02030602050306030303" pitchFamily="18" charset="0"/>
              </a:rPr>
              <a:t>(i.e., sports, music, drama, etc.).</a:t>
            </a:r>
          </a:p>
          <a:p>
            <a:pPr marL="1028700" lvl="1" indent="-571500">
              <a:buFont typeface="Wingdings" panose="05000000000000000000" pitchFamily="2" charset="2"/>
              <a:buChar char="§"/>
            </a:pPr>
            <a:r>
              <a:rPr lang="en-US" sz="2600" dirty="0">
                <a:latin typeface="Constantia" panose="02030602050306030303" pitchFamily="18" charset="0"/>
              </a:rPr>
              <a:t>Conduct during school hours vs. conduct out of school hours and off school </a:t>
            </a:r>
            <a:r>
              <a:rPr lang="en-US" sz="2600" dirty="0" smtClean="0">
                <a:latin typeface="Constantia" panose="02030602050306030303" pitchFamily="18" charset="0"/>
              </a:rPr>
              <a:t>premises.</a:t>
            </a:r>
          </a:p>
          <a:p>
            <a:pPr marL="1028700" lvl="1" indent="-571500">
              <a:buFont typeface="Wingdings" panose="05000000000000000000" pitchFamily="2" charset="2"/>
              <a:buChar char="§"/>
            </a:pPr>
            <a:r>
              <a:rPr lang="en-US" sz="2600" dirty="0" smtClean="0">
                <a:latin typeface="Constantia" panose="02030602050306030303" pitchFamily="18" charset="0"/>
              </a:rPr>
              <a:t>Reference Board policy on Student </a:t>
            </a:r>
            <a:r>
              <a:rPr lang="en-US" sz="2600" dirty="0" smtClean="0">
                <a:latin typeface="Constantia" panose="02030602050306030303" pitchFamily="18" charset="0"/>
              </a:rPr>
              <a:t>Conduct, Department </a:t>
            </a:r>
            <a:r>
              <a:rPr lang="en-US" sz="2600" dirty="0" smtClean="0">
                <a:latin typeface="Constantia" panose="02030602050306030303" pitchFamily="18" charset="0"/>
              </a:rPr>
              <a:t>of Education’s </a:t>
            </a:r>
            <a:r>
              <a:rPr lang="en-US" sz="2600" dirty="0" smtClean="0">
                <a:latin typeface="Constantia" panose="02030602050306030303" pitchFamily="18" charset="0"/>
              </a:rPr>
              <a:t>requirements, and IHSAA </a:t>
            </a:r>
            <a:r>
              <a:rPr lang="en-US" sz="2600" dirty="0" smtClean="0">
                <a:latin typeface="Constantia" panose="02030602050306030303" pitchFamily="18" charset="0"/>
              </a:rPr>
              <a:t>and IGHSAU </a:t>
            </a:r>
            <a:r>
              <a:rPr lang="en-US" sz="2600" dirty="0" smtClean="0">
                <a:latin typeface="Constantia" panose="02030602050306030303" pitchFamily="18" charset="0"/>
              </a:rPr>
              <a:t>requirements for prohibited conduct for extra-curricular participants.</a:t>
            </a:r>
            <a:endParaRPr lang="en-US" sz="2600" dirty="0" smtClean="0">
              <a:latin typeface="Constantia" panose="02030602050306030303" pitchFamily="18" charset="0"/>
            </a:endParaRPr>
          </a:p>
        </p:txBody>
      </p:sp>
    </p:spTree>
    <p:extLst>
      <p:ext uri="{BB962C8B-B14F-4D97-AF65-F5344CB8AC3E}">
        <p14:creationId xmlns:p14="http://schemas.microsoft.com/office/powerpoint/2010/main" val="2740128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001095"/>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Good Conduct </a:t>
            </a:r>
            <a:r>
              <a:rPr lang="en-US" sz="2800" b="1" dirty="0" smtClean="0">
                <a:latin typeface="Constantia" panose="02030602050306030303" pitchFamily="18" charset="0"/>
              </a:rPr>
              <a:t>C0de Discipline</a:t>
            </a:r>
            <a:endParaRPr lang="en-US" sz="2800" b="1" dirty="0" smtClean="0">
              <a:latin typeface="Constantia" panose="02030602050306030303" pitchFamily="18" charset="0"/>
            </a:endParaRPr>
          </a:p>
          <a:p>
            <a:pPr marL="1028700" lvl="1" indent="-571500">
              <a:buFont typeface="Wingdings" panose="05000000000000000000" pitchFamily="2" charset="2"/>
              <a:buChar char="§"/>
            </a:pPr>
            <a:r>
              <a:rPr lang="en-US" sz="2600" dirty="0">
                <a:latin typeface="Constantia" panose="02030602050306030303" pitchFamily="18" charset="0"/>
              </a:rPr>
              <a:t>Reference Board policy on Student Conduct, Department of Education’s requirements, and IHSAA and IGHSAU requirements for </a:t>
            </a:r>
            <a:r>
              <a:rPr lang="en-US" sz="2600" dirty="0" smtClean="0">
                <a:latin typeface="Constantia" panose="02030602050306030303" pitchFamily="18" charset="0"/>
              </a:rPr>
              <a:t>discipline requirements.</a:t>
            </a:r>
            <a:endParaRPr lang="en-US" sz="2600" dirty="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Examples of discipline</a:t>
            </a:r>
            <a:r>
              <a:rPr lang="en-US" sz="2600" dirty="0">
                <a:latin typeface="Constantia" panose="02030602050306030303" pitchFamily="18" charset="0"/>
              </a:rPr>
              <a:t>:</a:t>
            </a:r>
          </a:p>
          <a:p>
            <a:pPr marL="1485900" lvl="2" indent="-571500">
              <a:buFont typeface="Wingdings" panose="05000000000000000000" pitchFamily="2" charset="2"/>
              <a:buChar char="§"/>
            </a:pPr>
            <a:r>
              <a:rPr lang="en-US" sz="2400" dirty="0" smtClean="0">
                <a:latin typeface="Constantia" panose="02030602050306030303" pitchFamily="18" charset="0"/>
              </a:rPr>
              <a:t>Activity suspension</a:t>
            </a:r>
            <a:endParaRPr lang="en-US" sz="2400" dirty="0">
              <a:latin typeface="Constantia" panose="02030602050306030303" pitchFamily="18" charset="0"/>
            </a:endParaRPr>
          </a:p>
          <a:p>
            <a:pPr marL="1485900" lvl="2" indent="-571500">
              <a:buFont typeface="Wingdings" panose="05000000000000000000" pitchFamily="2" charset="2"/>
              <a:buChar char="§"/>
            </a:pPr>
            <a:r>
              <a:rPr lang="en-US" sz="2400" dirty="0" smtClean="0">
                <a:latin typeface="Constantia" panose="02030602050306030303" pitchFamily="18" charset="0"/>
              </a:rPr>
              <a:t>Removal from activity</a:t>
            </a:r>
            <a:endParaRPr lang="en-US" sz="2400" dirty="0">
              <a:latin typeface="Constantia" panose="02030602050306030303" pitchFamily="18" charset="0"/>
            </a:endParaRPr>
          </a:p>
          <a:p>
            <a:pPr marL="1485900" lvl="2" indent="-571500">
              <a:buFont typeface="Wingdings" panose="05000000000000000000" pitchFamily="2" charset="2"/>
              <a:buChar char="§"/>
            </a:pPr>
            <a:r>
              <a:rPr lang="en-US" sz="2400" dirty="0" smtClean="0">
                <a:latin typeface="Constantia" panose="02030602050306030303" pitchFamily="18" charset="0"/>
              </a:rPr>
              <a:t>Prohibited from participating in any activity for one school year</a:t>
            </a:r>
            <a:endParaRPr lang="en-US" sz="2400" dirty="0">
              <a:latin typeface="Constantia" panose="02030602050306030303" pitchFamily="18" charset="0"/>
            </a:endParaRPr>
          </a:p>
        </p:txBody>
      </p:sp>
    </p:spTree>
    <p:extLst>
      <p:ext uri="{BB962C8B-B14F-4D97-AF65-F5344CB8AC3E}">
        <p14:creationId xmlns:p14="http://schemas.microsoft.com/office/powerpoint/2010/main" val="3803691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OVERVIEW</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401205"/>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State </a:t>
            </a:r>
            <a:r>
              <a:rPr lang="en-US" sz="2800" b="1" dirty="0">
                <a:solidFill>
                  <a:prstClr val="black"/>
                </a:solidFill>
                <a:latin typeface="Constantia"/>
              </a:rPr>
              <a:t>Law </a:t>
            </a:r>
            <a:r>
              <a:rPr lang="en-US" sz="2800" dirty="0">
                <a:solidFill>
                  <a:prstClr val="black"/>
                </a:solidFill>
                <a:latin typeface="Constantia"/>
              </a:rPr>
              <a:t>- Iowa Code Section 22.7(1) states that “[p]</a:t>
            </a:r>
            <a:r>
              <a:rPr lang="en-US" sz="2800" dirty="0" err="1">
                <a:solidFill>
                  <a:prstClr val="black"/>
                </a:solidFill>
                <a:latin typeface="Constantia"/>
              </a:rPr>
              <a:t>ersonal</a:t>
            </a:r>
            <a:r>
              <a:rPr lang="en-US" sz="2800" dirty="0">
                <a:solidFill>
                  <a:prstClr val="black"/>
                </a:solidFill>
                <a:latin typeface="Constantia"/>
              </a:rPr>
              <a:t> information in records regarding a student, prospective student, or former student [that are] maintained, created collected or assembled by or for a school . . . shall be kept confidential . . . </a:t>
            </a:r>
            <a:r>
              <a:rPr lang="en-US" sz="2800" dirty="0" smtClean="0">
                <a:solidFill>
                  <a:prstClr val="black"/>
                </a:solidFill>
                <a:latin typeface="Constantia"/>
              </a:rPr>
              <a:t>.”</a:t>
            </a:r>
          </a:p>
          <a:p>
            <a:pPr marL="571500" lvl="0" indent="-571500">
              <a:buFont typeface="Wingdings" panose="05000000000000000000" pitchFamily="2" charset="2"/>
              <a:buChar char="§"/>
            </a:pPr>
            <a:endParaRPr lang="en-US" sz="2800" b="1" dirty="0" smtClean="0">
              <a:solidFill>
                <a:prstClr val="black"/>
              </a:solidFill>
              <a:latin typeface="Constantia"/>
            </a:endParaRPr>
          </a:p>
          <a:p>
            <a:pPr marL="571500" indent="-571500">
              <a:buFont typeface="Wingdings" panose="05000000000000000000" pitchFamily="2" charset="2"/>
              <a:buChar char="§"/>
            </a:pPr>
            <a:r>
              <a:rPr lang="en-US" sz="2800" b="1" dirty="0" smtClean="0">
                <a:solidFill>
                  <a:prstClr val="black"/>
                </a:solidFill>
                <a:latin typeface="Constantia"/>
              </a:rPr>
              <a:t>Federal </a:t>
            </a:r>
            <a:r>
              <a:rPr lang="en-US" sz="2800" b="1" dirty="0">
                <a:solidFill>
                  <a:prstClr val="black"/>
                </a:solidFill>
                <a:latin typeface="Constantia"/>
              </a:rPr>
              <a:t>Law </a:t>
            </a:r>
            <a:r>
              <a:rPr lang="en-US" sz="2800" dirty="0">
                <a:solidFill>
                  <a:prstClr val="black"/>
                </a:solidFill>
                <a:latin typeface="Constantia"/>
              </a:rPr>
              <a:t>– the Family Educational Rights and Privacy Act (FERPA) outlines specific procedures school districts must follow when releasing student records.</a:t>
            </a:r>
            <a:endParaRPr lang="en-US" sz="2800" dirty="0" smtClean="0">
              <a:solidFill>
                <a:schemeClr val="tx2"/>
              </a:solidFill>
              <a:latin typeface="Constantia" panose="02030602050306030303" pitchFamily="18" charset="0"/>
            </a:endParaRPr>
          </a:p>
        </p:txBody>
      </p:sp>
    </p:spTree>
    <p:extLst>
      <p:ext uri="{BB962C8B-B14F-4D97-AF65-F5344CB8AC3E}">
        <p14:creationId xmlns:p14="http://schemas.microsoft.com/office/powerpoint/2010/main" val="3354838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278094"/>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FERPA Definitions</a:t>
            </a:r>
          </a:p>
          <a:p>
            <a:pPr marL="1028700" lvl="1" indent="-571500">
              <a:buFont typeface="Wingdings" panose="05000000000000000000" pitchFamily="2" charset="2"/>
              <a:buChar char="§"/>
            </a:pPr>
            <a:r>
              <a:rPr lang="en-US" sz="2600" dirty="0">
                <a:solidFill>
                  <a:prstClr val="black"/>
                </a:solidFill>
                <a:latin typeface="Constantia"/>
              </a:rPr>
              <a:t>Applies to any </a:t>
            </a:r>
            <a:r>
              <a:rPr lang="en-US" sz="2600" u="sng" dirty="0">
                <a:solidFill>
                  <a:prstClr val="black"/>
                </a:solidFill>
                <a:latin typeface="Constantia"/>
              </a:rPr>
              <a:t>student</a:t>
            </a:r>
            <a:r>
              <a:rPr lang="en-US" sz="2600" dirty="0">
                <a:solidFill>
                  <a:prstClr val="black"/>
                </a:solidFill>
                <a:latin typeface="Constantia"/>
              </a:rPr>
              <a:t> in pre-kindergarten through twelfth grade</a:t>
            </a:r>
            <a:r>
              <a:rPr lang="en-US" sz="2600" dirty="0" smtClean="0">
                <a:solidFill>
                  <a:prstClr val="black"/>
                </a:solidFill>
                <a:latin typeface="Constantia"/>
              </a:rPr>
              <a:t>.</a:t>
            </a:r>
          </a:p>
          <a:p>
            <a:pPr marL="1028700" lvl="1" indent="-571500">
              <a:buFont typeface="Wingdings" panose="05000000000000000000" pitchFamily="2" charset="2"/>
              <a:buChar char="§"/>
            </a:pPr>
            <a:r>
              <a:rPr lang="en-US" sz="2800" dirty="0">
                <a:solidFill>
                  <a:prstClr val="black"/>
                </a:solidFill>
                <a:latin typeface="Constantia"/>
              </a:rPr>
              <a:t>Covers </a:t>
            </a:r>
            <a:r>
              <a:rPr lang="en-US" sz="2800" u="sng" dirty="0">
                <a:solidFill>
                  <a:prstClr val="black"/>
                </a:solidFill>
                <a:latin typeface="Constantia"/>
              </a:rPr>
              <a:t>student educational records </a:t>
            </a:r>
            <a:r>
              <a:rPr lang="en-US" sz="2800" dirty="0">
                <a:solidFill>
                  <a:prstClr val="black"/>
                </a:solidFill>
                <a:latin typeface="Constantia"/>
              </a:rPr>
              <a:t>that are “those records, files, documents, and other materials which (</a:t>
            </a:r>
            <a:r>
              <a:rPr lang="en-US" sz="2800" dirty="0" err="1">
                <a:solidFill>
                  <a:prstClr val="black"/>
                </a:solidFill>
                <a:latin typeface="Constantia"/>
              </a:rPr>
              <a:t>i</a:t>
            </a:r>
            <a:r>
              <a:rPr lang="en-US" sz="2800" dirty="0">
                <a:solidFill>
                  <a:prstClr val="black"/>
                </a:solidFill>
                <a:latin typeface="Constantia"/>
              </a:rPr>
              <a:t>) contain information directly related to a student, and (ii) are maintained by an educational agency or institution or by a person acting for such agency or institution</a:t>
            </a:r>
            <a:r>
              <a:rPr lang="en-US" sz="2800" dirty="0" smtClean="0">
                <a:solidFill>
                  <a:prstClr val="black"/>
                </a:solidFill>
                <a:latin typeface="Constantia"/>
              </a:rPr>
              <a:t>.”</a:t>
            </a:r>
            <a:endParaRPr lang="en-US" sz="2100" dirty="0">
              <a:solidFill>
                <a:prstClr val="black"/>
              </a:solidFill>
              <a:latin typeface="Constantia"/>
            </a:endParaRPr>
          </a:p>
          <a:p>
            <a:pPr marL="1485900" lvl="2" indent="-571500">
              <a:buFont typeface="Wingdings" panose="05000000000000000000" pitchFamily="2" charset="2"/>
              <a:buChar char="§"/>
            </a:pPr>
            <a:r>
              <a:rPr lang="en-US" sz="2400" dirty="0">
                <a:solidFill>
                  <a:prstClr val="black"/>
                </a:solidFill>
                <a:latin typeface="Constantia"/>
              </a:rPr>
              <a:t>Example: video </a:t>
            </a:r>
            <a:r>
              <a:rPr lang="en-US" sz="2400" dirty="0" smtClean="0">
                <a:solidFill>
                  <a:prstClr val="black"/>
                </a:solidFill>
                <a:latin typeface="Constantia"/>
              </a:rPr>
              <a:t>surveillance</a:t>
            </a:r>
          </a:p>
        </p:txBody>
      </p:sp>
    </p:spTree>
    <p:extLst>
      <p:ext uri="{BB962C8B-B14F-4D97-AF65-F5344CB8AC3E}">
        <p14:creationId xmlns:p14="http://schemas.microsoft.com/office/powerpoint/2010/main" val="4226543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2523768"/>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FERPA Definitions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Covers </a:t>
            </a:r>
            <a:r>
              <a:rPr lang="en-US" sz="2600" u="sng" dirty="0">
                <a:solidFill>
                  <a:prstClr val="black"/>
                </a:solidFill>
                <a:latin typeface="Constantia"/>
              </a:rPr>
              <a:t>personally identifiable information</a:t>
            </a:r>
            <a:r>
              <a:rPr lang="en-US" sz="2600" dirty="0">
                <a:solidFill>
                  <a:prstClr val="black"/>
                </a:solidFill>
                <a:latin typeface="Constantia"/>
              </a:rPr>
              <a:t>, which is information that, alone or in combination, is linked or linkable to a specific student that would allow a reasonable person to identify the student with reasonable certainty.</a:t>
            </a:r>
            <a:endParaRPr lang="en-US" sz="2400" dirty="0" smtClean="0">
              <a:solidFill>
                <a:prstClr val="black"/>
              </a:solidFill>
              <a:latin typeface="Constantia"/>
            </a:endParaRPr>
          </a:p>
        </p:txBody>
      </p:sp>
    </p:spTree>
    <p:extLst>
      <p:ext uri="{BB962C8B-B14F-4D97-AF65-F5344CB8AC3E}">
        <p14:creationId xmlns:p14="http://schemas.microsoft.com/office/powerpoint/2010/main" val="55205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524315"/>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FERPA Definitions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Does not cover </a:t>
            </a:r>
            <a:r>
              <a:rPr lang="en-US" sz="2600" u="sng" dirty="0">
                <a:solidFill>
                  <a:prstClr val="black"/>
                </a:solidFill>
                <a:latin typeface="Constantia"/>
              </a:rPr>
              <a:t>directory information</a:t>
            </a:r>
            <a:r>
              <a:rPr lang="en-US" sz="2600" dirty="0">
                <a:solidFill>
                  <a:prstClr val="black"/>
                </a:solidFill>
                <a:latin typeface="Constantia"/>
              </a:rPr>
              <a:t>, which can include “the student’s name, address, telephone listing, date and place of birth, major field of study, participation in officially recognized activities and sports, weight and height of members of athletic teams, dates of attendance, degrees and awards received, and the most recent previous educational agency or institution attended by the student,” that the District has notified parents as being considered directory information.</a:t>
            </a:r>
            <a:endParaRPr lang="en-US" sz="2400" dirty="0" smtClean="0">
              <a:solidFill>
                <a:prstClr val="black"/>
              </a:solidFill>
              <a:latin typeface="Constantia"/>
            </a:endParaRPr>
          </a:p>
        </p:txBody>
      </p:sp>
    </p:spTree>
    <p:extLst>
      <p:ext uri="{BB962C8B-B14F-4D97-AF65-F5344CB8AC3E}">
        <p14:creationId xmlns:p14="http://schemas.microsoft.com/office/powerpoint/2010/main" val="3516474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893647"/>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Parents’ Rights</a:t>
            </a:r>
          </a:p>
          <a:p>
            <a:pPr marL="1028700" lvl="1" indent="-571500">
              <a:buFont typeface="Wingdings" panose="05000000000000000000" pitchFamily="2" charset="2"/>
              <a:buChar char="§"/>
            </a:pPr>
            <a:r>
              <a:rPr lang="en-US" sz="2600" dirty="0">
                <a:solidFill>
                  <a:prstClr val="black"/>
                </a:solidFill>
                <a:latin typeface="Constantia"/>
              </a:rPr>
              <a:t>Right to inspect and review the student’s education records within 45 days after requesting to review the information</a:t>
            </a:r>
            <a:r>
              <a:rPr lang="en-US" sz="2600" dirty="0" smtClean="0">
                <a:solidFill>
                  <a:prstClr val="black"/>
                </a:solidFill>
                <a:latin typeface="Constantia"/>
              </a:rPr>
              <a:t>.</a:t>
            </a:r>
          </a:p>
          <a:p>
            <a:pPr marL="1485900" lvl="2" indent="-571500">
              <a:buFont typeface="Wingdings" panose="05000000000000000000" pitchFamily="2" charset="2"/>
              <a:buChar char="§"/>
            </a:pPr>
            <a:r>
              <a:rPr lang="en-US" sz="2400" dirty="0" smtClean="0">
                <a:solidFill>
                  <a:prstClr val="black"/>
                </a:solidFill>
                <a:latin typeface="Constantia"/>
              </a:rPr>
              <a:t>What about a record involving more than one student?</a:t>
            </a:r>
          </a:p>
          <a:p>
            <a:pPr marL="1028700" lvl="1" indent="-571500">
              <a:buFont typeface="Wingdings" panose="05000000000000000000" pitchFamily="2" charset="2"/>
              <a:buChar char="§"/>
            </a:pPr>
            <a:r>
              <a:rPr lang="en-US" sz="2600" dirty="0">
                <a:solidFill>
                  <a:prstClr val="black"/>
                </a:solidFill>
                <a:latin typeface="Constantia"/>
              </a:rPr>
              <a:t>Right to a hearing to challenge or correct the student records that are inaccurate, misleading or in violation of FERPA</a:t>
            </a:r>
            <a:r>
              <a:rPr lang="en-US" sz="2600"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Right to opt-out of the release of directory information without parental consent</a:t>
            </a:r>
            <a:r>
              <a:rPr lang="en-US" sz="2600"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Right to consent prior to release of the student’s educational records except under certain conditions.</a:t>
            </a:r>
            <a:endParaRPr lang="en-US" sz="2400" dirty="0" smtClean="0">
              <a:solidFill>
                <a:prstClr val="black"/>
              </a:solidFill>
              <a:latin typeface="Constantia"/>
            </a:endParaRPr>
          </a:p>
        </p:txBody>
      </p:sp>
    </p:spTree>
    <p:extLst>
      <p:ext uri="{BB962C8B-B14F-4D97-AF65-F5344CB8AC3E}">
        <p14:creationId xmlns:p14="http://schemas.microsoft.com/office/powerpoint/2010/main" val="738084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2123658"/>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Students’ Rights</a:t>
            </a:r>
          </a:p>
          <a:p>
            <a:pPr marL="1028700" lvl="1" indent="-571500">
              <a:buFont typeface="Wingdings" panose="05000000000000000000" pitchFamily="2" charset="2"/>
              <a:buChar char="§"/>
            </a:pPr>
            <a:r>
              <a:rPr lang="en-US" sz="2600" dirty="0">
                <a:solidFill>
                  <a:prstClr val="black"/>
                </a:solidFill>
                <a:latin typeface="Constantia"/>
              </a:rPr>
              <a:t>Once the student turns 18 years old or starts attending college, the rights of the parent(s) transfer to the student and the parent no longer has those rights.</a:t>
            </a:r>
            <a:endParaRPr lang="en-US" sz="2400" dirty="0" smtClean="0">
              <a:solidFill>
                <a:prstClr val="black"/>
              </a:solidFill>
              <a:latin typeface="Constantia"/>
            </a:endParaRPr>
          </a:p>
        </p:txBody>
      </p:sp>
    </p:spTree>
    <p:extLst>
      <p:ext uri="{BB962C8B-B14F-4D97-AF65-F5344CB8AC3E}">
        <p14:creationId xmlns:p14="http://schemas.microsoft.com/office/powerpoint/2010/main" val="3989622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093428"/>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a:t>
            </a:r>
          </a:p>
          <a:p>
            <a:pPr marL="1028700" lvl="1" indent="-571500">
              <a:buFont typeface="Wingdings" panose="05000000000000000000" pitchFamily="2" charset="2"/>
              <a:buChar char="§"/>
            </a:pPr>
            <a:r>
              <a:rPr lang="en-US" sz="2600" dirty="0">
                <a:solidFill>
                  <a:prstClr val="black"/>
                </a:solidFill>
                <a:latin typeface="Constantia"/>
              </a:rPr>
              <a:t>Must make records available for inspection within 45 days after a parent’s (or, if applicable, a student’s) request</a:t>
            </a:r>
            <a:r>
              <a:rPr lang="en-US" sz="2600" dirty="0" smtClean="0">
                <a:solidFill>
                  <a:prstClr val="black"/>
                </a:solidFill>
                <a:latin typeface="Constantia"/>
              </a:rPr>
              <a:t>.</a:t>
            </a:r>
          </a:p>
          <a:p>
            <a:pPr marL="1485900" lvl="2" indent="-571500">
              <a:buFont typeface="Wingdings" panose="05000000000000000000" pitchFamily="2" charset="2"/>
              <a:buChar char="§"/>
            </a:pPr>
            <a:r>
              <a:rPr lang="en-US" sz="2400" dirty="0" smtClean="0">
                <a:solidFill>
                  <a:prstClr val="black"/>
                </a:solidFill>
                <a:latin typeface="Constantia"/>
              </a:rPr>
              <a:t>Charging </a:t>
            </a:r>
            <a:r>
              <a:rPr lang="en-US" sz="2400" dirty="0">
                <a:solidFill>
                  <a:prstClr val="black"/>
                </a:solidFill>
                <a:latin typeface="Constantia"/>
              </a:rPr>
              <a:t>for </a:t>
            </a:r>
            <a:r>
              <a:rPr lang="en-US" sz="2400" dirty="0" smtClean="0">
                <a:solidFill>
                  <a:prstClr val="black"/>
                </a:solidFill>
                <a:latin typeface="Constantia"/>
              </a:rPr>
              <a:t>copies</a:t>
            </a:r>
            <a:endParaRPr lang="en-US" sz="2400" dirty="0">
              <a:solidFill>
                <a:prstClr val="black"/>
              </a:solidFill>
              <a:latin typeface="Constantia"/>
            </a:endParaRPr>
          </a:p>
          <a:p>
            <a:pPr marL="1028700" lvl="1" indent="-571500">
              <a:buFont typeface="Wingdings" panose="05000000000000000000" pitchFamily="2" charset="2"/>
              <a:buChar char="§"/>
            </a:pPr>
            <a:r>
              <a:rPr lang="en-US" sz="2600" dirty="0">
                <a:solidFill>
                  <a:prstClr val="black"/>
                </a:solidFill>
                <a:latin typeface="Constantia"/>
              </a:rPr>
              <a:t>Must provide an opportunity for a parent (or, if applicable, a student) to request that a record be amended</a:t>
            </a:r>
            <a:r>
              <a:rPr lang="en-US" sz="2600"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Must provide notice of what is characterized as “directory information</a:t>
            </a:r>
            <a:r>
              <a:rPr lang="en-US" sz="2600" dirty="0" smtClean="0">
                <a:solidFill>
                  <a:prstClr val="black"/>
                </a:solidFill>
                <a:latin typeface="Constantia"/>
              </a:rPr>
              <a:t>”.</a:t>
            </a:r>
          </a:p>
        </p:txBody>
      </p:sp>
    </p:spTree>
    <p:extLst>
      <p:ext uri="{BB962C8B-B14F-4D97-AF65-F5344CB8AC3E}">
        <p14:creationId xmlns:p14="http://schemas.microsoft.com/office/powerpoint/2010/main" val="164267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323987"/>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Must provide parents/students a “reasonable amount of time” to opt out of the District’s release of directory information without parental consent.</a:t>
            </a:r>
            <a:endParaRPr lang="en-US" sz="2600" dirty="0" smtClean="0">
              <a:solidFill>
                <a:prstClr val="black"/>
              </a:solidFill>
              <a:latin typeface="Constantia"/>
            </a:endParaRPr>
          </a:p>
          <a:p>
            <a:pPr marL="1028700" lvl="1" indent="-571500">
              <a:buFont typeface="Wingdings" panose="05000000000000000000" pitchFamily="2" charset="2"/>
              <a:buChar char="§"/>
            </a:pPr>
            <a:r>
              <a:rPr lang="en-US" sz="2600" dirty="0" smtClean="0">
                <a:solidFill>
                  <a:prstClr val="black"/>
                </a:solidFill>
                <a:latin typeface="Constantia"/>
              </a:rPr>
              <a:t>Must </a:t>
            </a:r>
            <a:r>
              <a:rPr lang="en-US" sz="2600" dirty="0">
                <a:solidFill>
                  <a:prstClr val="black"/>
                </a:solidFill>
                <a:latin typeface="Constantia"/>
              </a:rPr>
              <a:t>provide parents (or, if applicable, a student) a “reasonable amount of time” to opt out of the District’s release of directory information without parental consent</a:t>
            </a:r>
            <a:r>
              <a:rPr lang="en-US" sz="2600" dirty="0" smtClean="0">
                <a:solidFill>
                  <a:prstClr val="black"/>
                </a:solidFill>
                <a:latin typeface="Constantia"/>
              </a:rPr>
              <a:t>.</a:t>
            </a:r>
          </a:p>
        </p:txBody>
      </p:sp>
    </p:spTree>
    <p:extLst>
      <p:ext uri="{BB962C8B-B14F-4D97-AF65-F5344CB8AC3E}">
        <p14:creationId xmlns:p14="http://schemas.microsoft.com/office/powerpoint/2010/main" val="2129863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2677656"/>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a:t>
            </a:r>
            <a:r>
              <a:rPr lang="en-US" sz="2800" b="1" dirty="0" smtClean="0">
                <a:latin typeface="Constantia" panose="02030602050306030303" pitchFamily="18" charset="0"/>
              </a:rPr>
              <a:t>Conduct </a:t>
            </a:r>
            <a:r>
              <a:rPr lang="en-US" sz="2800" b="1" dirty="0" smtClean="0">
                <a:latin typeface="Constantia" panose="02030602050306030303" pitchFamily="18" charset="0"/>
              </a:rPr>
              <a:t>Policy – ALL STUDENTS</a:t>
            </a:r>
          </a:p>
          <a:p>
            <a:pPr marL="571500" indent="-571500">
              <a:buFont typeface="Wingdings" panose="05000000000000000000" pitchFamily="2" charset="2"/>
              <a:buChar char="§"/>
            </a:pPr>
            <a:endParaRPr lang="en-US" sz="2800" b="1" dirty="0" smtClean="0">
              <a:latin typeface="Constantia" panose="02030602050306030303" pitchFamily="18" charset="0"/>
            </a:endParaRPr>
          </a:p>
          <a:p>
            <a:r>
              <a:rPr lang="en-US" sz="2800" b="1" dirty="0" smtClean="0">
                <a:latin typeface="Constantia" panose="02030602050306030303" pitchFamily="18" charset="0"/>
              </a:rPr>
              <a:t>		VS.</a:t>
            </a:r>
          </a:p>
          <a:p>
            <a:pPr marL="571500" indent="-571500">
              <a:buFont typeface="Wingdings" panose="05000000000000000000" pitchFamily="2" charset="2"/>
              <a:buChar char="§"/>
            </a:pPr>
            <a:endParaRPr lang="en-US" sz="2800" b="1" dirty="0" smtClean="0">
              <a:latin typeface="Constantia" panose="02030602050306030303" pitchFamily="18" charset="0"/>
            </a:endParaRPr>
          </a:p>
          <a:p>
            <a:pPr marL="571500" indent="-571500">
              <a:buFont typeface="Wingdings" panose="05000000000000000000" pitchFamily="2" charset="2"/>
              <a:buChar char="§"/>
            </a:pPr>
            <a:r>
              <a:rPr lang="en-US" sz="2800" b="1" dirty="0" smtClean="0">
                <a:latin typeface="Constantia" panose="02030602050306030303" pitchFamily="18" charset="0"/>
              </a:rPr>
              <a:t>Good Conduct Code – EXTRA-CURRICULAR PARTICIPANTS</a:t>
            </a:r>
          </a:p>
        </p:txBody>
      </p:sp>
    </p:spTree>
    <p:extLst>
      <p:ext uri="{BB962C8B-B14F-4D97-AF65-F5344CB8AC3E}">
        <p14:creationId xmlns:p14="http://schemas.microsoft.com/office/powerpoint/2010/main" val="2957876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2831544"/>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smtClean="0">
                <a:solidFill>
                  <a:prstClr val="black"/>
                </a:solidFill>
                <a:latin typeface="Constantia"/>
              </a:rPr>
              <a:t>Must </a:t>
            </a:r>
            <a:r>
              <a:rPr lang="en-US" sz="2600" dirty="0">
                <a:solidFill>
                  <a:prstClr val="black"/>
                </a:solidFill>
                <a:latin typeface="Constantia"/>
              </a:rPr>
              <a:t>obtain the consent of parents (or, if applicable, a student) prior to releasing a student’s educational records, except in certain cases</a:t>
            </a:r>
            <a:r>
              <a:rPr lang="en-US" sz="26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Consent must be (</a:t>
            </a:r>
            <a:r>
              <a:rPr lang="en-US" sz="2400" dirty="0" err="1">
                <a:solidFill>
                  <a:prstClr val="black"/>
                </a:solidFill>
                <a:latin typeface="Constantia"/>
              </a:rPr>
              <a:t>i</a:t>
            </a:r>
            <a:r>
              <a:rPr lang="en-US" sz="2400" dirty="0">
                <a:solidFill>
                  <a:prstClr val="black"/>
                </a:solidFill>
                <a:latin typeface="Constantia"/>
              </a:rPr>
              <a:t>) in writing, (ii) specify records, (iii) specify reasons for release, (iv) specify to whom records will be released, (iv) be signed and dated</a:t>
            </a:r>
            <a:r>
              <a:rPr lang="en-US" sz="2400" dirty="0" smtClean="0">
                <a:solidFill>
                  <a:prstClr val="black"/>
                </a:solidFill>
                <a:latin typeface="Constantia"/>
              </a:rPr>
              <a:t>.</a:t>
            </a:r>
          </a:p>
        </p:txBody>
      </p:sp>
    </p:spTree>
    <p:extLst>
      <p:ext uri="{BB962C8B-B14F-4D97-AF65-F5344CB8AC3E}">
        <p14:creationId xmlns:p14="http://schemas.microsoft.com/office/powerpoint/2010/main" val="4015194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678204"/>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Does NOT have to obtain the consent of parents (or, if applicable, a student) prior to releasing a student’s educational records in the following cases</a:t>
            </a:r>
            <a:r>
              <a:rPr lang="en-US" sz="26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to other school officials at the District with a “legitimate educational interest</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to school officials at other school districts as long as (</a:t>
            </a:r>
            <a:r>
              <a:rPr lang="en-US" sz="2400" dirty="0" err="1">
                <a:solidFill>
                  <a:prstClr val="black"/>
                </a:solidFill>
                <a:latin typeface="Constantia"/>
              </a:rPr>
              <a:t>i</a:t>
            </a:r>
            <a:r>
              <a:rPr lang="en-US" sz="2400" dirty="0">
                <a:solidFill>
                  <a:prstClr val="black"/>
                </a:solidFill>
                <a:latin typeface="Constantia"/>
              </a:rPr>
              <a:t>) the District notifies the parent of the release; (ii) the District provides the parent a copy of the records, if requested; (iii) the District provides the parent an opportunity to challenge the content of the record</a:t>
            </a:r>
            <a:r>
              <a:rPr lang="en-US" sz="2400" dirty="0" smtClean="0">
                <a:solidFill>
                  <a:prstClr val="black"/>
                </a:solidFill>
                <a:latin typeface="Constantia"/>
              </a:rPr>
              <a:t>.</a:t>
            </a:r>
          </a:p>
        </p:txBody>
      </p:sp>
    </p:spTree>
    <p:extLst>
      <p:ext uri="{BB962C8B-B14F-4D97-AF65-F5344CB8AC3E}">
        <p14:creationId xmlns:p14="http://schemas.microsoft.com/office/powerpoint/2010/main" val="1564201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570208"/>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Does NOT have to obtain the consent of parents (or, if applicable, a student) prior to releasing a student’s educational records in the following cases</a:t>
            </a:r>
            <a:r>
              <a:rPr lang="en-US" sz="2600" dirty="0" smtClean="0">
                <a:solidFill>
                  <a:prstClr val="black"/>
                </a:solidFill>
                <a:latin typeface="Constantia"/>
              </a:rPr>
              <a:t>: </a:t>
            </a:r>
            <a:r>
              <a:rPr lang="en-US" sz="2400" dirty="0" smtClean="0">
                <a:solidFill>
                  <a:prstClr val="black"/>
                </a:solidFill>
                <a:latin typeface="Constantia"/>
              </a:rPr>
              <a:t>(</a:t>
            </a:r>
            <a:r>
              <a:rPr lang="en-US" sz="2400" i="1" dirty="0" smtClean="0">
                <a:solidFill>
                  <a:prstClr val="black"/>
                </a:solidFill>
                <a:latin typeface="Constantia"/>
              </a:rPr>
              <a:t>continued</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to the Secretary of the U.S. Department of Education, “an administrative head of an education agency”, or state educational authorities to audit the District’s education program or to enforce federal legal requirements of federal funding.</a:t>
            </a:r>
            <a:endParaRPr lang="en-US" sz="2400" dirty="0" smtClean="0">
              <a:solidFill>
                <a:prstClr val="black"/>
              </a:solidFill>
              <a:latin typeface="Constantia"/>
            </a:endParaRPr>
          </a:p>
        </p:txBody>
      </p:sp>
    </p:spTree>
    <p:extLst>
      <p:ext uri="{BB962C8B-B14F-4D97-AF65-F5344CB8AC3E}">
        <p14:creationId xmlns:p14="http://schemas.microsoft.com/office/powerpoint/2010/main" val="2602755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139869"/>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Does NOT have to obtain the consent of parents (or, if applicable, a student) prior to releasing a student’s educational records in the following cases</a:t>
            </a:r>
            <a:r>
              <a:rPr lang="en-US" sz="2600" dirty="0" smtClean="0">
                <a:solidFill>
                  <a:prstClr val="black"/>
                </a:solidFill>
                <a:latin typeface="Constantia"/>
              </a:rPr>
              <a:t>: </a:t>
            </a:r>
            <a:r>
              <a:rPr lang="en-US" sz="2400" dirty="0" smtClean="0">
                <a:solidFill>
                  <a:prstClr val="black"/>
                </a:solidFill>
                <a:latin typeface="Constantia"/>
              </a:rPr>
              <a:t>(</a:t>
            </a:r>
            <a:r>
              <a:rPr lang="en-US" sz="2400" i="1" dirty="0" smtClean="0">
                <a:solidFill>
                  <a:prstClr val="black"/>
                </a:solidFill>
                <a:latin typeface="Constantia"/>
              </a:rPr>
              <a:t>continued</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in connection with a student’s request for financial aid</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or organizations conducting studies for or on behalf of educational agencies “for the purpose of developing, validating, or administering predictive tests, administering student aid programs and improving instruction”.</a:t>
            </a:r>
            <a:endParaRPr lang="en-US" sz="2400" dirty="0" smtClean="0">
              <a:solidFill>
                <a:prstClr val="black"/>
              </a:solidFill>
              <a:latin typeface="Constantia"/>
            </a:endParaRPr>
          </a:p>
          <a:p>
            <a:pPr lvl="2" indent="-246888">
              <a:spcBef>
                <a:spcPct val="20000"/>
              </a:spcBef>
              <a:buClr>
                <a:srgbClr val="009DD9"/>
              </a:buClr>
              <a:buSzPct val="70000"/>
              <a:buFont typeface="Wingdings 2"/>
              <a:buChar char=""/>
            </a:pPr>
            <a:endParaRPr lang="en-US" sz="2100" dirty="0">
              <a:solidFill>
                <a:prstClr val="black"/>
              </a:solidFill>
              <a:latin typeface="Constantia"/>
            </a:endParaRPr>
          </a:p>
          <a:p>
            <a:pPr lvl="2" indent="-246888">
              <a:spcBef>
                <a:spcPct val="20000"/>
              </a:spcBef>
              <a:buClr>
                <a:srgbClr val="009DD9"/>
              </a:buClr>
              <a:buSzPct val="70000"/>
              <a:buFont typeface="Wingdings 2"/>
              <a:buChar char=""/>
            </a:pPr>
            <a:endParaRPr lang="en-US" sz="2400" dirty="0" smtClean="0">
              <a:solidFill>
                <a:prstClr val="black"/>
              </a:solidFill>
              <a:latin typeface="Constantia"/>
            </a:endParaRPr>
          </a:p>
        </p:txBody>
      </p:sp>
    </p:spTree>
    <p:extLst>
      <p:ext uri="{BB962C8B-B14F-4D97-AF65-F5344CB8AC3E}">
        <p14:creationId xmlns:p14="http://schemas.microsoft.com/office/powerpoint/2010/main" val="3071734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047536"/>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Does NOT have to obtain the consent of parents (or, if applicable, a student) prior to releasing a student’s educational records in the following cases</a:t>
            </a:r>
            <a:r>
              <a:rPr lang="en-US" sz="2600" dirty="0" smtClean="0">
                <a:solidFill>
                  <a:prstClr val="black"/>
                </a:solidFill>
                <a:latin typeface="Constantia"/>
              </a:rPr>
              <a:t>: </a:t>
            </a:r>
            <a:r>
              <a:rPr lang="en-US" sz="2400" dirty="0" smtClean="0">
                <a:solidFill>
                  <a:prstClr val="black"/>
                </a:solidFill>
                <a:latin typeface="Constantia"/>
              </a:rPr>
              <a:t>(</a:t>
            </a:r>
            <a:r>
              <a:rPr lang="en-US" sz="2400" i="1" dirty="0" smtClean="0">
                <a:solidFill>
                  <a:prstClr val="black"/>
                </a:solidFill>
                <a:latin typeface="Constantia"/>
              </a:rPr>
              <a:t>continued</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a:t>
            </a:r>
            <a:r>
              <a:rPr lang="en-US" sz="2400" dirty="0" smtClean="0">
                <a:solidFill>
                  <a:prstClr val="black"/>
                </a:solidFill>
                <a:latin typeface="Constantia"/>
              </a:rPr>
              <a:t>to accrediting organizations.</a:t>
            </a:r>
          </a:p>
          <a:p>
            <a:pPr marL="1485900" lvl="2" indent="-571500">
              <a:buFont typeface="Wingdings" panose="05000000000000000000" pitchFamily="2" charset="2"/>
              <a:buChar char="§"/>
            </a:pPr>
            <a:r>
              <a:rPr lang="en-US" sz="2400" dirty="0">
                <a:solidFill>
                  <a:prstClr val="black"/>
                </a:solidFill>
                <a:latin typeface="Constantia"/>
              </a:rPr>
              <a:t>Released to the parents of a dependent student of the parents</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in connection with an emergency to appropriate persons if the knowledge is necessary to protect the health or safety of the student or other persons</a:t>
            </a:r>
            <a:r>
              <a:rPr lang="en-US" sz="2400" dirty="0" smtClean="0">
                <a:solidFill>
                  <a:prstClr val="black"/>
                </a:solidFill>
                <a:latin typeface="Constantia"/>
              </a:rPr>
              <a:t>.</a:t>
            </a:r>
          </a:p>
          <a:p>
            <a:pPr marL="1485900" lvl="2" indent="-571500">
              <a:buFont typeface="Wingdings" panose="05000000000000000000" pitchFamily="2" charset="2"/>
              <a:buChar char="§"/>
            </a:pPr>
            <a:r>
              <a:rPr lang="en-US" sz="2400" dirty="0">
                <a:solidFill>
                  <a:prstClr val="black"/>
                </a:solidFill>
                <a:latin typeface="Constantia"/>
              </a:rPr>
              <a:t>Released to comply with a court order or a lawful subpoena</a:t>
            </a:r>
            <a:r>
              <a:rPr lang="en-US" sz="2400" dirty="0" smtClean="0">
                <a:solidFill>
                  <a:prstClr val="black"/>
                </a:solidFill>
                <a:latin typeface="Constantia"/>
              </a:rPr>
              <a:t>.</a:t>
            </a:r>
          </a:p>
        </p:txBody>
      </p:sp>
    </p:spTree>
    <p:extLst>
      <p:ext uri="{BB962C8B-B14F-4D97-AF65-F5344CB8AC3E}">
        <p14:creationId xmlns:p14="http://schemas.microsoft.com/office/powerpoint/2010/main" val="400258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RECORDS - </a:t>
            </a:r>
            <a:r>
              <a:rPr lang="en-US" dirty="0" err="1" smtClean="0">
                <a:latin typeface="Constantia" panose="02030602050306030303" pitchFamily="18" charset="0"/>
              </a:rPr>
              <a:t>ferpa</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2523768"/>
          </a:xfrm>
          <a:prstGeom prst="rect">
            <a:avLst/>
          </a:prstGeom>
          <a:noFill/>
        </p:spPr>
        <p:txBody>
          <a:bodyPr wrap="square" rtlCol="0">
            <a:spAutoFit/>
          </a:bodyPr>
          <a:lstStyle/>
          <a:p>
            <a:pPr marL="571500" lvl="0" indent="-571500">
              <a:buFont typeface="Wingdings" panose="05000000000000000000" pitchFamily="2" charset="2"/>
              <a:buChar char="§"/>
            </a:pPr>
            <a:r>
              <a:rPr lang="en-US" sz="2800" b="1" dirty="0" smtClean="0">
                <a:solidFill>
                  <a:prstClr val="black"/>
                </a:solidFill>
                <a:latin typeface="Constantia"/>
              </a:rPr>
              <a:t>District’s Obligations (</a:t>
            </a:r>
            <a:r>
              <a:rPr lang="en-US" sz="2800" b="1" i="1" dirty="0" smtClean="0">
                <a:solidFill>
                  <a:prstClr val="black"/>
                </a:solidFill>
                <a:latin typeface="Constantia"/>
              </a:rPr>
              <a:t>continued</a:t>
            </a:r>
            <a:r>
              <a:rPr lang="en-US" sz="2800" b="1"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Must maintain a record indicating all individuals to whom information has been released</a:t>
            </a:r>
            <a:r>
              <a:rPr lang="en-US" sz="2600" dirty="0" smtClean="0">
                <a:solidFill>
                  <a:prstClr val="black"/>
                </a:solidFill>
                <a:latin typeface="Constantia"/>
              </a:rPr>
              <a:t>.</a:t>
            </a:r>
          </a:p>
          <a:p>
            <a:pPr marL="1028700" lvl="1" indent="-571500">
              <a:buFont typeface="Wingdings" panose="05000000000000000000" pitchFamily="2" charset="2"/>
              <a:buChar char="§"/>
            </a:pPr>
            <a:r>
              <a:rPr lang="en-US" sz="2600" dirty="0">
                <a:solidFill>
                  <a:prstClr val="black"/>
                </a:solidFill>
                <a:latin typeface="Constantia"/>
              </a:rPr>
              <a:t>Must ensure that any entity to which it releases information will no permit any other party to access the information without the parent’s written consent</a:t>
            </a:r>
            <a:r>
              <a:rPr lang="en-US" sz="2600" dirty="0" smtClean="0">
                <a:solidFill>
                  <a:prstClr val="black"/>
                </a:solidFill>
                <a:latin typeface="Constantia"/>
              </a:rPr>
              <a:t>.</a:t>
            </a:r>
            <a:endParaRPr lang="en-US" sz="2400" dirty="0" smtClean="0">
              <a:solidFill>
                <a:prstClr val="black"/>
              </a:solidFill>
              <a:latin typeface="Constantia"/>
            </a:endParaRPr>
          </a:p>
        </p:txBody>
      </p:sp>
    </p:spTree>
    <p:extLst>
      <p:ext uri="{BB962C8B-B14F-4D97-AF65-F5344CB8AC3E}">
        <p14:creationId xmlns:p14="http://schemas.microsoft.com/office/powerpoint/2010/main" val="1179841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Questions?</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76400"/>
            <a:ext cx="8839200" cy="4739759"/>
          </a:xfrm>
          <a:prstGeom prst="rect">
            <a:avLst/>
          </a:prstGeom>
          <a:noFill/>
        </p:spPr>
        <p:txBody>
          <a:bodyPr wrap="square" rtlCol="0">
            <a:spAutoFit/>
          </a:bodyPr>
          <a:lstStyle/>
          <a:p>
            <a:pPr algn="ctr"/>
            <a:endParaRPr lang="en-US" sz="3200" dirty="0" smtClean="0">
              <a:solidFill>
                <a:schemeClr val="tx2"/>
              </a:solidFill>
            </a:endParaRPr>
          </a:p>
          <a:p>
            <a:pPr algn="ctr"/>
            <a:r>
              <a:rPr lang="en-US" sz="2800" dirty="0" smtClean="0">
                <a:solidFill>
                  <a:schemeClr val="tx2"/>
                </a:solidFill>
                <a:latin typeface="Constantia" panose="02030602050306030303" pitchFamily="18" charset="0"/>
              </a:rPr>
              <a:t>Brett S. Nitzschke</a:t>
            </a:r>
          </a:p>
          <a:p>
            <a:pPr algn="ctr"/>
            <a:r>
              <a:rPr lang="en-US" sz="2800" dirty="0" smtClean="0">
                <a:solidFill>
                  <a:schemeClr val="tx2"/>
                </a:solidFill>
                <a:latin typeface="Constantia" panose="02030602050306030303" pitchFamily="18" charset="0"/>
              </a:rPr>
              <a:t>Holly A. Corkery</a:t>
            </a:r>
          </a:p>
          <a:p>
            <a:pPr algn="ctr"/>
            <a:r>
              <a:rPr lang="en-US" sz="2800" dirty="0" smtClean="0">
                <a:solidFill>
                  <a:schemeClr val="tx2"/>
                </a:solidFill>
                <a:latin typeface="Constantia" panose="02030602050306030303" pitchFamily="18" charset="0"/>
              </a:rPr>
              <a:t>Emily K. Ellingson</a:t>
            </a:r>
          </a:p>
          <a:p>
            <a:pPr algn="ctr"/>
            <a:r>
              <a:rPr lang="en-US" sz="2800" dirty="0" smtClean="0">
                <a:solidFill>
                  <a:schemeClr val="tx2"/>
                </a:solidFill>
                <a:latin typeface="Constantia" panose="02030602050306030303" pitchFamily="18" charset="0"/>
              </a:rPr>
              <a:t>Lynch Dallas, P.C.</a:t>
            </a:r>
          </a:p>
          <a:p>
            <a:pPr algn="ctr"/>
            <a:r>
              <a:rPr lang="en-US" sz="2800" dirty="0" smtClean="0">
                <a:solidFill>
                  <a:schemeClr val="tx2"/>
                </a:solidFill>
                <a:latin typeface="Constantia" panose="02030602050306030303" pitchFamily="18" charset="0"/>
              </a:rPr>
              <a:t>(319) 365-9101</a:t>
            </a:r>
          </a:p>
          <a:p>
            <a:pPr algn="ctr"/>
            <a:endParaRPr lang="en-US" sz="2800" dirty="0" smtClean="0">
              <a:solidFill>
                <a:schemeClr val="tx2"/>
              </a:solidFill>
              <a:latin typeface="Constantia" panose="02030602050306030303" pitchFamily="18" charset="0"/>
            </a:endParaRPr>
          </a:p>
          <a:p>
            <a:pPr lvl="1" algn="ctr"/>
            <a:r>
              <a:rPr lang="en-US" sz="2800" dirty="0" smtClean="0">
                <a:solidFill>
                  <a:schemeClr val="tx2"/>
                </a:solidFill>
                <a:latin typeface="Constantia" panose="02030602050306030303" pitchFamily="18" charset="0"/>
              </a:rPr>
              <a:t>brett@lynchdallas.com</a:t>
            </a:r>
          </a:p>
          <a:p>
            <a:pPr lvl="1" algn="ctr"/>
            <a:r>
              <a:rPr lang="en-US" sz="2800" dirty="0" smtClean="0">
                <a:solidFill>
                  <a:schemeClr val="tx2"/>
                </a:solidFill>
                <a:latin typeface="Constantia" panose="02030602050306030303" pitchFamily="18" charset="0"/>
              </a:rPr>
              <a:t>hcorkery@lynchdallas.com </a:t>
            </a:r>
          </a:p>
          <a:p>
            <a:pPr lvl="1" algn="ctr"/>
            <a:r>
              <a:rPr lang="en-US" sz="2800" dirty="0" smtClean="0">
                <a:solidFill>
                  <a:schemeClr val="tx2"/>
                </a:solidFill>
                <a:latin typeface="Constantia" panose="02030602050306030303" pitchFamily="18" charset="0"/>
              </a:rPr>
              <a:t>eellingson@lynchdallas.com</a:t>
            </a:r>
          </a:p>
          <a:p>
            <a:pPr marL="742950" lvl="1" indent="-285750">
              <a:buFont typeface="Wingdings" charset="2"/>
              <a:buChar char="Ø"/>
            </a:pPr>
            <a:endParaRPr lang="en-US" dirty="0"/>
          </a:p>
        </p:txBody>
      </p:sp>
    </p:spTree>
    <p:extLst>
      <p:ext uri="{BB962C8B-B14F-4D97-AF65-F5344CB8AC3E}">
        <p14:creationId xmlns:p14="http://schemas.microsoft.com/office/powerpoint/2010/main" val="3360962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585871"/>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a:t>
            </a:r>
          </a:p>
          <a:p>
            <a:pPr marL="1028700" lvl="1" indent="-571500">
              <a:buFont typeface="Wingdings" panose="05000000000000000000" pitchFamily="2" charset="2"/>
              <a:buChar char="§"/>
            </a:pPr>
            <a:r>
              <a:rPr lang="en-US" sz="2400" dirty="0" smtClean="0">
                <a:latin typeface="Constantia" panose="02030602050306030303" pitchFamily="18" charset="0"/>
              </a:rPr>
              <a:t>Applicable to </a:t>
            </a:r>
            <a:r>
              <a:rPr lang="en-US" sz="2400" dirty="0" smtClean="0">
                <a:latin typeface="Constantia" panose="02030602050306030303" pitchFamily="18" charset="0"/>
              </a:rPr>
              <a:t>ALL STUDENTS.</a:t>
            </a:r>
            <a:endParaRPr lang="en-US" sz="2400" dirty="0" smtClean="0">
              <a:latin typeface="Constantia" panose="02030602050306030303" pitchFamily="18" charset="0"/>
            </a:endParaRPr>
          </a:p>
          <a:p>
            <a:pPr marL="1028700" lvl="1" indent="-571500">
              <a:buFont typeface="Wingdings" panose="05000000000000000000" pitchFamily="2" charset="2"/>
              <a:buChar char="§"/>
            </a:pPr>
            <a:r>
              <a:rPr lang="en-US" sz="2400" dirty="0" smtClean="0">
                <a:latin typeface="Constantia" panose="02030602050306030303" pitchFamily="18" charset="0"/>
              </a:rPr>
              <a:t>Conduct that disrupts or interferes with the educational program and/or the rights of other students.</a:t>
            </a:r>
          </a:p>
          <a:p>
            <a:pPr marL="1028700" lvl="1" indent="-571500">
              <a:buFont typeface="Wingdings" panose="05000000000000000000" pitchFamily="2" charset="2"/>
              <a:buChar char="§"/>
            </a:pPr>
            <a:r>
              <a:rPr lang="en-US" sz="2400" dirty="0" smtClean="0">
                <a:latin typeface="Constantia" panose="02030602050306030303" pitchFamily="18" charset="0"/>
              </a:rPr>
              <a:t>When conduct occurs:</a:t>
            </a:r>
          </a:p>
          <a:p>
            <a:pPr marL="1485900" lvl="2" indent="-571500">
              <a:buFont typeface="Wingdings" panose="05000000000000000000" pitchFamily="2" charset="2"/>
              <a:buChar char="§"/>
            </a:pPr>
            <a:r>
              <a:rPr lang="en-US" sz="2400" dirty="0" smtClean="0">
                <a:latin typeface="Constantia" panose="02030602050306030303" pitchFamily="18" charset="0"/>
              </a:rPr>
              <a:t>Conduct </a:t>
            </a:r>
            <a:r>
              <a:rPr lang="en-US" sz="2400" dirty="0">
                <a:latin typeface="Constantia" panose="02030602050306030303" pitchFamily="18" charset="0"/>
              </a:rPr>
              <a:t>during school </a:t>
            </a:r>
            <a:r>
              <a:rPr lang="en-US" sz="2400" dirty="0" smtClean="0">
                <a:latin typeface="Constantia" panose="02030602050306030303" pitchFamily="18" charset="0"/>
              </a:rPr>
              <a:t>hours, on school property or vehicles, engaged in school activities</a:t>
            </a:r>
          </a:p>
          <a:p>
            <a:pPr marL="1485900" lvl="2" indent="-571500">
              <a:buFont typeface="Wingdings" panose="05000000000000000000" pitchFamily="2" charset="2"/>
              <a:buChar char="§"/>
            </a:pPr>
            <a:r>
              <a:rPr lang="en-US" sz="2400" dirty="0" smtClean="0">
                <a:latin typeface="Constantia" panose="02030602050306030303" pitchFamily="18" charset="0"/>
              </a:rPr>
              <a:t>Other conduct if the conduct directly affects the good order, efficient management and welfare of the District</a:t>
            </a:r>
            <a:endParaRPr lang="en-US" sz="2400" dirty="0">
              <a:latin typeface="Constantia" panose="02030602050306030303" pitchFamily="18" charset="0"/>
            </a:endParaRPr>
          </a:p>
          <a:p>
            <a:pPr marL="1028700" lvl="1" indent="-571500">
              <a:buFont typeface="Wingdings" panose="05000000000000000000" pitchFamily="2" charset="2"/>
              <a:buChar char="§"/>
            </a:pPr>
            <a:r>
              <a:rPr lang="en-US" sz="2400" dirty="0" smtClean="0">
                <a:latin typeface="Constantia" panose="02030602050306030303" pitchFamily="18" charset="0"/>
              </a:rPr>
              <a:t>Reference </a:t>
            </a:r>
            <a:r>
              <a:rPr lang="en-US" sz="2400" dirty="0" smtClean="0">
                <a:latin typeface="Constantia" panose="02030602050306030303" pitchFamily="18" charset="0"/>
              </a:rPr>
              <a:t>Board policy on Student </a:t>
            </a:r>
            <a:r>
              <a:rPr lang="en-US" sz="2400" dirty="0" smtClean="0">
                <a:latin typeface="Constantia" panose="02030602050306030303" pitchFamily="18" charset="0"/>
              </a:rPr>
              <a:t>Conduct and/or </a:t>
            </a:r>
            <a:r>
              <a:rPr lang="en-US" sz="2400" dirty="0" smtClean="0">
                <a:latin typeface="Constantia" panose="02030602050306030303" pitchFamily="18" charset="0"/>
              </a:rPr>
              <a:t>student handbook </a:t>
            </a:r>
            <a:r>
              <a:rPr lang="en-US" sz="2400" dirty="0" smtClean="0">
                <a:latin typeface="Constantia" panose="02030602050306030303" pitchFamily="18" charset="0"/>
              </a:rPr>
              <a:t>for prohibited conduct for all students.</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2855876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801314"/>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 (</a:t>
            </a:r>
            <a:r>
              <a:rPr lang="en-US" sz="2800" b="1" i="1" dirty="0" smtClean="0">
                <a:latin typeface="Constantia" panose="02030602050306030303" pitchFamily="18" charset="0"/>
              </a:rPr>
              <a:t>continued</a:t>
            </a:r>
            <a:r>
              <a:rPr lang="en-US" sz="2800" b="1" dirty="0" smtClean="0">
                <a:latin typeface="Constantia" panose="02030602050306030303" pitchFamily="18" charset="0"/>
              </a:rPr>
              <a:t>)</a:t>
            </a:r>
          </a:p>
          <a:p>
            <a:pPr marL="1028700" lvl="1" indent="-571500">
              <a:buFont typeface="Wingdings" panose="05000000000000000000" pitchFamily="2" charset="2"/>
              <a:buChar char="§"/>
            </a:pPr>
            <a:r>
              <a:rPr lang="en-US" sz="2600" dirty="0" smtClean="0">
                <a:latin typeface="Constantia" panose="02030602050306030303" pitchFamily="18" charset="0"/>
              </a:rPr>
              <a:t>Examples of prohibited activities:</a:t>
            </a: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Open and/or persistent defiance of authority, school rules, and regulations (including extracurricular rules);</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Assault or threatened assault on another person;</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Extortion, intimidation or coercion;</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Inciting others to violate the law or school rules;</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Vandalism;</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Gambling;</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Theft or possession of stolen goods/property;</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Sale, manufacture or distribution of illegal drugs, controlled substances, imitation controlled substances or drug paraphernalia;</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Possession, use or being under the influence of illegal drugs, controlled substances, imitation controlled substances or drug paraphernalia.</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Possession, use or threatening to use any instrument that is generally considered a weapon, an instrument that is normally not considered a weapon as a weapon, an imitation weapon or an explosive;</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Possession, use or being under the influence of alcoholic beverages;</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Use, possession, and/or transmission of tobacco or imitation substances;</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smtClean="0">
                <a:latin typeface="Constantia" panose="02030602050306030303" pitchFamily="18" charset="0"/>
                <a:ea typeface="Times New Roman"/>
              </a:rPr>
              <a:t>Profanity; (</a:t>
            </a:r>
            <a:r>
              <a:rPr lang="en-US" sz="1400" i="1" spc="-15" dirty="0" smtClean="0">
                <a:latin typeface="Constantia" panose="02030602050306030303" pitchFamily="18" charset="0"/>
                <a:ea typeface="Times New Roman"/>
              </a:rPr>
              <a:t>CONTINUED ON NEXT SLIDE</a:t>
            </a:r>
            <a:r>
              <a:rPr lang="en-US" sz="1400" spc="-15" dirty="0" smtClean="0">
                <a:latin typeface="Constantia" panose="02030602050306030303" pitchFamily="18" charset="0"/>
                <a:ea typeface="Times New Roman"/>
              </a:rPr>
              <a:t>)</a:t>
            </a:r>
            <a:endParaRPr lang="en-US" sz="2600" dirty="0" smtClean="0">
              <a:latin typeface="Constantia" panose="02030602050306030303" pitchFamily="18" charset="0"/>
            </a:endParaRPr>
          </a:p>
        </p:txBody>
      </p:sp>
    </p:spTree>
    <p:extLst>
      <p:ext uri="{BB962C8B-B14F-4D97-AF65-F5344CB8AC3E}">
        <p14:creationId xmlns:p14="http://schemas.microsoft.com/office/powerpoint/2010/main" val="3097064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3908762"/>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 (</a:t>
            </a:r>
            <a:r>
              <a:rPr lang="en-US" sz="2800" b="1" i="1" dirty="0" smtClean="0">
                <a:latin typeface="Constantia" panose="02030602050306030303" pitchFamily="18" charset="0"/>
              </a:rPr>
              <a:t>continued</a:t>
            </a:r>
            <a:r>
              <a:rPr lang="en-US" sz="2800" b="1" dirty="0" smtClean="0">
                <a:latin typeface="Constantia" panose="02030602050306030303" pitchFamily="18" charset="0"/>
              </a:rPr>
              <a:t>)</a:t>
            </a:r>
          </a:p>
          <a:p>
            <a:pPr marL="1028700" lvl="1" indent="-571500">
              <a:buFont typeface="Wingdings" panose="05000000000000000000" pitchFamily="2" charset="2"/>
              <a:buChar char="§"/>
            </a:pPr>
            <a:r>
              <a:rPr lang="en-US" sz="2600" dirty="0">
                <a:latin typeface="Constantia" panose="02030602050306030303" pitchFamily="18" charset="0"/>
              </a:rPr>
              <a:t>Examples of prohibited </a:t>
            </a:r>
            <a:r>
              <a:rPr lang="en-US" sz="2600" dirty="0" smtClean="0">
                <a:latin typeface="Constantia" panose="02030602050306030303" pitchFamily="18" charset="0"/>
              </a:rPr>
              <a:t>activities: (</a:t>
            </a:r>
            <a:r>
              <a:rPr lang="en-US" sz="2600" i="1" dirty="0" smtClean="0">
                <a:latin typeface="Constantia" panose="02030602050306030303" pitchFamily="18" charset="0"/>
              </a:rPr>
              <a:t>continued</a:t>
            </a:r>
            <a:r>
              <a:rPr lang="en-US" sz="2600" dirty="0" smtClean="0">
                <a:latin typeface="Constantia" panose="02030602050306030303" pitchFamily="18" charset="0"/>
              </a:rPr>
              <a:t>)</a:t>
            </a:r>
          </a:p>
          <a:p>
            <a:pPr marL="1200150" lvl="2" indent="-285750" algn="just" fontAlgn="base">
              <a:buClr>
                <a:srgbClr val="000000"/>
              </a:buClr>
              <a:buSzPts val="1100"/>
              <a:buFont typeface="Times New Roman"/>
              <a:buAutoNum type="arabicPeriod"/>
              <a:tabLst>
                <a:tab pos="-457200" algn="l"/>
              </a:tabLst>
            </a:pPr>
            <a:r>
              <a:rPr lang="en-US" sz="1400" spc="-15" dirty="0" smtClean="0">
                <a:latin typeface="Constantia" panose="02030602050306030303" pitchFamily="18" charset="0"/>
                <a:ea typeface="Times New Roman"/>
              </a:rPr>
              <a:t>Possession </a:t>
            </a:r>
            <a:r>
              <a:rPr lang="en-US" sz="1400" spc="-15" dirty="0">
                <a:latin typeface="Constantia" panose="02030602050306030303" pitchFamily="18" charset="0"/>
                <a:ea typeface="Times New Roman"/>
              </a:rPr>
              <a:t>of pornographic/obscene literature, items or materials;</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Student dress which is suggestive, condones illegal activity or in some way disrupts the educational process;</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Failure to abide by corrective measures for previous acts of misconduct;</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Harassment in any form of another person;</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Conduct which discriminates against others based upon an individual's sex, race, national origin, religion or disability;</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Destruction, damage, unauthorized use, inappropriate use, and/or manipulation of hardware, software or any aspect or component of the school's electronic information system including the internet; or</a:t>
            </a:r>
            <a:endParaRPr lang="en-US" sz="1400" dirty="0">
              <a:latin typeface="Constantia" panose="02030602050306030303" pitchFamily="18" charset="0"/>
              <a:ea typeface="Times New Roman"/>
            </a:endParaRPr>
          </a:p>
          <a:p>
            <a:pPr marL="1200150" lvl="2" indent="-285750" algn="just" fontAlgn="base">
              <a:buClr>
                <a:srgbClr val="000000"/>
              </a:buClr>
              <a:buSzPts val="1100"/>
              <a:buFont typeface="Times New Roman"/>
              <a:buAutoNum type="arabicPeriod"/>
              <a:tabLst>
                <a:tab pos="-457200" algn="l"/>
              </a:tabLst>
            </a:pPr>
            <a:r>
              <a:rPr lang="en-US" sz="1400" spc="-15" dirty="0">
                <a:latin typeface="Constantia" panose="02030602050306030303" pitchFamily="18" charset="0"/>
                <a:ea typeface="Times New Roman"/>
              </a:rPr>
              <a:t>Inappropriate sexual conduct including harassment, indecent exposure, and visible display of affection.</a:t>
            </a:r>
            <a:endParaRPr lang="en-US" sz="1400" dirty="0">
              <a:latin typeface="Constantia" panose="02030602050306030303" pitchFamily="18" charset="0"/>
              <a:ea typeface="Times New Roman"/>
            </a:endParaRPr>
          </a:p>
          <a:p>
            <a:pPr marL="1485900" lvl="2" indent="-571500">
              <a:buFont typeface="Wingdings" panose="05000000000000000000" pitchFamily="2" charset="2"/>
              <a:buChar char="§"/>
            </a:pPr>
            <a:endParaRPr lang="en-US" sz="2600" dirty="0" smtClean="0">
              <a:latin typeface="Constantia" panose="02030602050306030303" pitchFamily="18" charset="0"/>
            </a:endParaRPr>
          </a:p>
        </p:txBody>
      </p:sp>
    </p:spTree>
    <p:extLst>
      <p:ext uri="{BB962C8B-B14F-4D97-AF65-F5344CB8AC3E}">
        <p14:creationId xmlns:p14="http://schemas.microsoft.com/office/powerpoint/2010/main" val="3729921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431983"/>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 Discipline</a:t>
            </a:r>
          </a:p>
          <a:p>
            <a:pPr marL="1028700" lvl="1" indent="-571500">
              <a:buFont typeface="Wingdings" panose="05000000000000000000" pitchFamily="2" charset="2"/>
              <a:buChar char="§"/>
            </a:pPr>
            <a:r>
              <a:rPr lang="en-US" sz="2600" dirty="0" smtClean="0">
                <a:latin typeface="Constantia" panose="02030602050306030303" pitchFamily="18" charset="0"/>
              </a:rPr>
              <a:t>Reference Board policy on Student </a:t>
            </a:r>
            <a:r>
              <a:rPr lang="en-US" sz="2600" dirty="0" smtClean="0">
                <a:latin typeface="Constantia" panose="02030602050306030303" pitchFamily="18" charset="0"/>
              </a:rPr>
              <a:t>Conduct and/or student handbook for possible discipline</a:t>
            </a:r>
          </a:p>
          <a:p>
            <a:pPr marL="1028700" lvl="1" indent="-571500">
              <a:buFont typeface="Wingdings" panose="05000000000000000000" pitchFamily="2" charset="2"/>
              <a:buChar char="§"/>
            </a:pPr>
            <a:r>
              <a:rPr lang="en-US" sz="2600" dirty="0" smtClean="0">
                <a:latin typeface="Constantia" panose="02030602050306030303" pitchFamily="18" charset="0"/>
              </a:rPr>
              <a:t>Investigating student conduct</a:t>
            </a:r>
          </a:p>
          <a:p>
            <a:pPr marL="1485900" lvl="2" indent="-571500">
              <a:buFont typeface="Wingdings" panose="05000000000000000000" pitchFamily="2" charset="2"/>
              <a:buChar char="§"/>
            </a:pPr>
            <a:r>
              <a:rPr lang="en-US" sz="2600" dirty="0" smtClean="0">
                <a:latin typeface="Constantia" panose="02030602050306030303" pitchFamily="18" charset="0"/>
              </a:rPr>
              <a:t>Who investigates?</a:t>
            </a:r>
          </a:p>
          <a:p>
            <a:pPr marL="1485900" lvl="2" indent="-571500">
              <a:buFont typeface="Wingdings" panose="05000000000000000000" pitchFamily="2" charset="2"/>
              <a:buChar char="§"/>
            </a:pPr>
            <a:r>
              <a:rPr lang="en-US" sz="2600" dirty="0" smtClean="0">
                <a:latin typeface="Constantia" panose="02030602050306030303" pitchFamily="18" charset="0"/>
              </a:rPr>
              <a:t>How to interview students</a:t>
            </a:r>
            <a:endParaRPr lang="en-US" sz="2600" dirty="0" smtClean="0">
              <a:latin typeface="Constantia" panose="02030602050306030303" pitchFamily="18" charset="0"/>
            </a:endParaRPr>
          </a:p>
          <a:p>
            <a:pPr marL="1028700" lvl="1" indent="-571500">
              <a:buFont typeface="Wingdings" panose="05000000000000000000" pitchFamily="2" charset="2"/>
              <a:buChar char="§"/>
            </a:pPr>
            <a:r>
              <a:rPr lang="en-US" sz="2600" dirty="0" smtClean="0">
                <a:latin typeface="Constantia" panose="02030602050306030303" pitchFamily="18" charset="0"/>
              </a:rPr>
              <a:t>When to contact </a:t>
            </a:r>
            <a:r>
              <a:rPr lang="en-US" sz="2600" dirty="0" smtClean="0">
                <a:latin typeface="Constantia" panose="02030602050306030303" pitchFamily="18" charset="0"/>
              </a:rPr>
              <a:t>law </a:t>
            </a:r>
            <a:r>
              <a:rPr lang="en-US" sz="2600" dirty="0" smtClean="0">
                <a:latin typeface="Constantia" panose="02030602050306030303" pitchFamily="18" charset="0"/>
              </a:rPr>
              <a:t>enforcement</a:t>
            </a:r>
          </a:p>
          <a:p>
            <a:pPr marL="1028700" lvl="1" indent="-571500">
              <a:buFont typeface="Wingdings" panose="05000000000000000000" pitchFamily="2" charset="2"/>
              <a:buChar char="§"/>
            </a:pPr>
            <a:r>
              <a:rPr lang="en-US" sz="2600" dirty="0" smtClean="0">
                <a:latin typeface="Constantia" panose="02030602050306030303" pitchFamily="18" charset="0"/>
              </a:rPr>
              <a:t>Due Process recommendations/requirements</a:t>
            </a:r>
          </a:p>
          <a:p>
            <a:pPr marL="1485900" lvl="2" indent="-571500">
              <a:buFont typeface="Wingdings" panose="05000000000000000000" pitchFamily="2" charset="2"/>
              <a:buChar char="§"/>
            </a:pPr>
            <a:r>
              <a:rPr lang="en-US" sz="2400" dirty="0" smtClean="0">
                <a:latin typeface="Constantia" panose="02030602050306030303" pitchFamily="18" charset="0"/>
              </a:rPr>
              <a:t>Expulsion: specific legal due process requirements</a:t>
            </a:r>
          </a:p>
          <a:p>
            <a:pPr marL="1485900" lvl="2" indent="-571500">
              <a:buFont typeface="Wingdings" panose="05000000000000000000" pitchFamily="2" charset="2"/>
              <a:buChar char="§"/>
            </a:pPr>
            <a:r>
              <a:rPr lang="en-US" sz="2400" dirty="0" smtClean="0">
                <a:latin typeface="Constantia" panose="02030602050306030303" pitchFamily="18" charset="0"/>
              </a:rPr>
              <a:t>All other forms of discipline: recommended due process of notice, right to receive information, etc.</a:t>
            </a:r>
            <a:endParaRPr lang="en-US" sz="2400" dirty="0" smtClean="0">
              <a:latin typeface="Constantia" panose="02030602050306030303" pitchFamily="18" charset="0"/>
            </a:endParaRPr>
          </a:p>
        </p:txBody>
      </p:sp>
    </p:spTree>
    <p:extLst>
      <p:ext uri="{BB962C8B-B14F-4D97-AF65-F5344CB8AC3E}">
        <p14:creationId xmlns:p14="http://schemas.microsoft.com/office/powerpoint/2010/main" val="2892895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616648"/>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 Discipline (</a:t>
            </a:r>
            <a:r>
              <a:rPr lang="en-US" sz="2800" b="1" i="1" dirty="0" smtClean="0">
                <a:latin typeface="Constantia" panose="02030602050306030303" pitchFamily="18" charset="0"/>
              </a:rPr>
              <a:t>continued</a:t>
            </a:r>
            <a:r>
              <a:rPr lang="en-US" sz="2800" b="1" dirty="0" smtClean="0">
                <a:latin typeface="Constantia" panose="02030602050306030303" pitchFamily="18" charset="0"/>
              </a:rPr>
              <a:t>)</a:t>
            </a:r>
          </a:p>
          <a:p>
            <a:pPr marL="1028700" lvl="1" indent="-571500">
              <a:buFont typeface="Wingdings" panose="05000000000000000000" pitchFamily="2" charset="2"/>
              <a:buChar char="§"/>
            </a:pPr>
            <a:r>
              <a:rPr lang="en-US" sz="2600" dirty="0" smtClean="0">
                <a:latin typeface="Constantia" panose="02030602050306030303" pitchFamily="18" charset="0"/>
              </a:rPr>
              <a:t>Possible </a:t>
            </a:r>
            <a:r>
              <a:rPr lang="en-US" sz="2600" dirty="0" smtClean="0">
                <a:latin typeface="Constantia" panose="02030602050306030303" pitchFamily="18" charset="0"/>
              </a:rPr>
              <a:t>discipline:</a:t>
            </a:r>
          </a:p>
          <a:p>
            <a:pPr marL="1485900" lvl="2" indent="-571500">
              <a:buFont typeface="Wingdings" panose="05000000000000000000" pitchFamily="2" charset="2"/>
              <a:buChar char="§"/>
            </a:pPr>
            <a:r>
              <a:rPr lang="en-US" sz="2400" dirty="0" smtClean="0">
                <a:latin typeface="Constantia" panose="02030602050306030303" pitchFamily="18" charset="0"/>
              </a:rPr>
              <a:t>Handled </a:t>
            </a:r>
            <a:r>
              <a:rPr lang="en-US" sz="2400" dirty="0">
                <a:latin typeface="Constantia" panose="02030602050306030303" pitchFamily="18" charset="0"/>
              </a:rPr>
              <a:t>by classroom teacher (minor offenses)</a:t>
            </a:r>
          </a:p>
          <a:p>
            <a:pPr marL="1485900" lvl="2" indent="-571500">
              <a:buFont typeface="Wingdings" panose="05000000000000000000" pitchFamily="2" charset="2"/>
              <a:buChar char="§"/>
            </a:pPr>
            <a:r>
              <a:rPr lang="en-US" sz="2400" dirty="0">
                <a:latin typeface="Constantia" panose="02030602050306030303" pitchFamily="18" charset="0"/>
              </a:rPr>
              <a:t>Removal from classroom</a:t>
            </a:r>
          </a:p>
          <a:p>
            <a:pPr marL="1485900" lvl="2" indent="-571500">
              <a:buFont typeface="Wingdings" panose="05000000000000000000" pitchFamily="2" charset="2"/>
              <a:buChar char="§"/>
            </a:pPr>
            <a:r>
              <a:rPr lang="en-US" sz="2400" dirty="0" smtClean="0">
                <a:latin typeface="Constantia" panose="02030602050306030303" pitchFamily="18" charset="0"/>
              </a:rPr>
              <a:t>Detention</a:t>
            </a:r>
            <a:endParaRPr lang="en-US" sz="2400" dirty="0" smtClean="0">
              <a:latin typeface="Constantia" panose="02030602050306030303" pitchFamily="18" charset="0"/>
            </a:endParaRPr>
          </a:p>
          <a:p>
            <a:pPr marL="1485900" lvl="2" indent="-571500">
              <a:buFont typeface="Wingdings" panose="05000000000000000000" pitchFamily="2" charset="2"/>
              <a:buChar char="§"/>
            </a:pPr>
            <a:r>
              <a:rPr lang="en-US" sz="2400" dirty="0" smtClean="0">
                <a:latin typeface="Constantia" panose="02030602050306030303" pitchFamily="18" charset="0"/>
              </a:rPr>
              <a:t>Probationary </a:t>
            </a:r>
            <a:r>
              <a:rPr lang="en-US" sz="2400" dirty="0" smtClean="0">
                <a:latin typeface="Constantia" panose="02030602050306030303" pitchFamily="18" charset="0"/>
              </a:rPr>
              <a:t>or Conditional </a:t>
            </a:r>
            <a:r>
              <a:rPr lang="en-US" sz="2400" dirty="0" smtClean="0">
                <a:latin typeface="Constantia" panose="02030602050306030303" pitchFamily="18" charset="0"/>
              </a:rPr>
              <a:t>Academic Suspension</a:t>
            </a:r>
            <a:endParaRPr lang="en-US" sz="2400" dirty="0" smtClean="0">
              <a:latin typeface="Constantia" panose="02030602050306030303" pitchFamily="18" charset="0"/>
            </a:endParaRPr>
          </a:p>
          <a:p>
            <a:pPr marL="1485900" lvl="2" indent="-571500">
              <a:buFont typeface="Wingdings" panose="05000000000000000000" pitchFamily="2" charset="2"/>
              <a:buChar char="§"/>
            </a:pPr>
            <a:r>
              <a:rPr lang="en-US" sz="2400" dirty="0" smtClean="0">
                <a:latin typeface="Constantia" panose="02030602050306030303" pitchFamily="18" charset="0"/>
              </a:rPr>
              <a:t>Academic Suspension</a:t>
            </a:r>
          </a:p>
          <a:p>
            <a:pPr marL="1943100" lvl="3" indent="-571500">
              <a:buFont typeface="Wingdings" panose="05000000000000000000" pitchFamily="2" charset="2"/>
              <a:buChar char="§"/>
            </a:pPr>
            <a:r>
              <a:rPr lang="en-US" sz="2400" dirty="0" smtClean="0">
                <a:latin typeface="Constantia" panose="02030602050306030303" pitchFamily="18" charset="0"/>
              </a:rPr>
              <a:t>In-school or out-of-school suspension</a:t>
            </a:r>
          </a:p>
          <a:p>
            <a:pPr marL="1943100" lvl="3" indent="-571500">
              <a:buFont typeface="Wingdings" panose="05000000000000000000" pitchFamily="2" charset="2"/>
              <a:buChar char="§"/>
            </a:pPr>
            <a:r>
              <a:rPr lang="en-US" sz="2400" dirty="0">
                <a:latin typeface="Constantia" panose="02030602050306030303" pitchFamily="18" charset="0"/>
              </a:rPr>
              <a:t>Cannot exceed 10 consecutive school </a:t>
            </a:r>
            <a:r>
              <a:rPr lang="en-US" sz="2400" dirty="0" smtClean="0">
                <a:latin typeface="Constantia" panose="02030602050306030303" pitchFamily="18" charset="0"/>
              </a:rPr>
              <a:t>days</a:t>
            </a:r>
            <a:endParaRPr lang="en-US" sz="2400" dirty="0" smtClean="0">
              <a:latin typeface="Constantia" panose="02030602050306030303" pitchFamily="18" charset="0"/>
            </a:endParaRPr>
          </a:p>
          <a:p>
            <a:pPr marL="1943100" lvl="3" indent="-571500">
              <a:buFont typeface="Wingdings" panose="05000000000000000000" pitchFamily="2" charset="2"/>
              <a:buChar char="§"/>
            </a:pPr>
            <a:r>
              <a:rPr lang="en-US" sz="2400" dirty="0" smtClean="0">
                <a:latin typeface="Constantia" panose="02030602050306030303" pitchFamily="18" charset="0"/>
              </a:rPr>
              <a:t>Required</a:t>
            </a:r>
            <a:r>
              <a:rPr lang="en-US" sz="2400" dirty="0">
                <a:latin typeface="Constantia" panose="02030602050306030303" pitchFamily="18" charset="0"/>
              </a:rPr>
              <a:t> </a:t>
            </a:r>
            <a:r>
              <a:rPr lang="en-US" sz="2400" dirty="0" smtClean="0">
                <a:latin typeface="Constantia" panose="02030602050306030303" pitchFamily="18" charset="0"/>
              </a:rPr>
              <a:t>with an a</a:t>
            </a:r>
            <a:r>
              <a:rPr lang="en-US" sz="2400" dirty="0" smtClean="0">
                <a:latin typeface="Constantia" panose="02030602050306030303" pitchFamily="18" charset="0"/>
              </a:rPr>
              <a:t>ssault </a:t>
            </a:r>
            <a:r>
              <a:rPr lang="en-US" sz="2400" dirty="0" smtClean="0">
                <a:latin typeface="Constantia" panose="02030602050306030303" pitchFamily="18" charset="0"/>
              </a:rPr>
              <a:t>of employee.</a:t>
            </a:r>
          </a:p>
          <a:p>
            <a:pPr marL="1943100" lvl="3" indent="-571500">
              <a:buFont typeface="Wingdings" panose="05000000000000000000" pitchFamily="2" charset="2"/>
              <a:buChar char="§"/>
            </a:pPr>
            <a:r>
              <a:rPr lang="en-US" sz="2400" dirty="0" smtClean="0">
                <a:latin typeface="Constantia" panose="02030602050306030303" pitchFamily="18" charset="0"/>
              </a:rPr>
              <a:t>For </a:t>
            </a:r>
            <a:r>
              <a:rPr lang="en-US" sz="2400" dirty="0" smtClean="0">
                <a:latin typeface="Constantia" panose="02030602050306030303" pitchFamily="18" charset="0"/>
              </a:rPr>
              <a:t>special education student, have additional requirements </a:t>
            </a:r>
          </a:p>
        </p:txBody>
      </p:sp>
    </p:spTree>
    <p:extLst>
      <p:ext uri="{BB962C8B-B14F-4D97-AF65-F5344CB8AC3E}">
        <p14:creationId xmlns:p14="http://schemas.microsoft.com/office/powerpoint/2010/main" val="251142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4985980"/>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 Discipline (</a:t>
            </a:r>
            <a:r>
              <a:rPr lang="en-US" sz="2800" b="1" i="1" dirty="0" smtClean="0">
                <a:latin typeface="Constantia" panose="02030602050306030303" pitchFamily="18" charset="0"/>
              </a:rPr>
              <a:t>continued</a:t>
            </a:r>
            <a:r>
              <a:rPr lang="en-US" sz="2800" b="1" dirty="0" smtClean="0">
                <a:latin typeface="Constantia" panose="02030602050306030303" pitchFamily="18" charset="0"/>
              </a:rPr>
              <a:t>)</a:t>
            </a:r>
          </a:p>
          <a:p>
            <a:pPr marL="1028700" lvl="1" indent="-571500">
              <a:buFont typeface="Wingdings" panose="05000000000000000000" pitchFamily="2" charset="2"/>
              <a:buChar char="§"/>
            </a:pPr>
            <a:r>
              <a:rPr lang="en-US" sz="2600" dirty="0" smtClean="0">
                <a:latin typeface="Constantia" panose="02030602050306030303" pitchFamily="18" charset="0"/>
              </a:rPr>
              <a:t>Possible discipline: (</a:t>
            </a:r>
            <a:r>
              <a:rPr lang="en-US" sz="2600" i="1" dirty="0" smtClean="0">
                <a:latin typeface="Constantia" panose="02030602050306030303" pitchFamily="18" charset="0"/>
              </a:rPr>
              <a:t>continued</a:t>
            </a:r>
            <a:r>
              <a:rPr lang="en-US" sz="2600" dirty="0" smtClean="0">
                <a:latin typeface="Constantia" panose="02030602050306030303" pitchFamily="18" charset="0"/>
              </a:rPr>
              <a:t>)</a:t>
            </a:r>
          </a:p>
          <a:p>
            <a:pPr marL="1485900" lvl="2" indent="-571500">
              <a:buFont typeface="Wingdings" panose="05000000000000000000" pitchFamily="2" charset="2"/>
              <a:buChar char="§"/>
            </a:pPr>
            <a:r>
              <a:rPr lang="en-US" sz="2200" dirty="0" smtClean="0">
                <a:latin typeface="Constantia" panose="02030602050306030303" pitchFamily="18" charset="0"/>
              </a:rPr>
              <a:t>Expulsion</a:t>
            </a:r>
          </a:p>
          <a:p>
            <a:pPr marL="1943100" lvl="3" indent="-571500">
              <a:buFont typeface="Wingdings" panose="05000000000000000000" pitchFamily="2" charset="2"/>
              <a:buChar char="§"/>
            </a:pPr>
            <a:r>
              <a:rPr lang="en-US" sz="2200" dirty="0" smtClean="0">
                <a:latin typeface="Constantia" panose="02030602050306030303" pitchFamily="18" charset="0"/>
              </a:rPr>
              <a:t>Only the Board can act to expel a student</a:t>
            </a:r>
          </a:p>
          <a:p>
            <a:pPr marL="1943100" lvl="3" indent="-571500">
              <a:buFont typeface="Wingdings" panose="05000000000000000000" pitchFamily="2" charset="2"/>
              <a:buChar char="§"/>
            </a:pPr>
            <a:r>
              <a:rPr lang="en-US" sz="2200" dirty="0" smtClean="0">
                <a:latin typeface="Constantia" panose="02030602050306030303" pitchFamily="18" charset="0"/>
              </a:rPr>
              <a:t>Cannot exceed 1 </a:t>
            </a:r>
            <a:r>
              <a:rPr lang="en-US" sz="2200" dirty="0" smtClean="0">
                <a:latin typeface="Constantia" panose="02030602050306030303" pitchFamily="18" charset="0"/>
              </a:rPr>
              <a:t>calendar </a:t>
            </a:r>
            <a:r>
              <a:rPr lang="en-US" sz="2200" dirty="0" smtClean="0">
                <a:latin typeface="Constantia" panose="02030602050306030303" pitchFamily="18" charset="0"/>
              </a:rPr>
              <a:t>year</a:t>
            </a:r>
            <a:endParaRPr lang="en-US" sz="2200" dirty="0" smtClean="0">
              <a:latin typeface="Constantia" panose="02030602050306030303" pitchFamily="18" charset="0"/>
            </a:endParaRPr>
          </a:p>
          <a:p>
            <a:pPr marL="1943100" lvl="3" indent="-571500">
              <a:buFont typeface="Wingdings" panose="05000000000000000000" pitchFamily="2" charset="2"/>
              <a:buChar char="§"/>
            </a:pPr>
            <a:r>
              <a:rPr lang="en-US" sz="2200" dirty="0" smtClean="0">
                <a:latin typeface="Constantia" panose="02030602050306030303" pitchFamily="18" charset="0"/>
              </a:rPr>
              <a:t>Must follow </a:t>
            </a:r>
            <a:r>
              <a:rPr lang="en-US" sz="2200" dirty="0" smtClean="0">
                <a:latin typeface="Constantia" panose="02030602050306030303" pitchFamily="18" charset="0"/>
              </a:rPr>
              <a:t>due process requirements for </a:t>
            </a:r>
            <a:r>
              <a:rPr lang="en-US" sz="2200" dirty="0" smtClean="0">
                <a:latin typeface="Constantia" panose="02030602050306030303" pitchFamily="18" charset="0"/>
              </a:rPr>
              <a:t>expulsion</a:t>
            </a:r>
          </a:p>
          <a:p>
            <a:pPr marL="2400300" lvl="4" indent="-571500">
              <a:buFont typeface="Wingdings" panose="05000000000000000000" pitchFamily="2" charset="2"/>
              <a:buChar char="§"/>
            </a:pPr>
            <a:r>
              <a:rPr lang="en-US" sz="2200" dirty="0" smtClean="0">
                <a:latin typeface="Constantia" panose="02030602050306030303" pitchFamily="18" charset="0"/>
              </a:rPr>
              <a:t>Notice of reasons for expulsion provided.</a:t>
            </a:r>
          </a:p>
          <a:p>
            <a:pPr marL="2400300" lvl="4" indent="-571500">
              <a:buFont typeface="Wingdings" panose="05000000000000000000" pitchFamily="2" charset="2"/>
              <a:buChar char="§"/>
            </a:pPr>
            <a:r>
              <a:rPr lang="en-US" sz="2200" dirty="0" smtClean="0">
                <a:latin typeface="Constantia" panose="02030602050306030303" pitchFamily="18" charset="0"/>
              </a:rPr>
              <a:t>Notice of date, time and place of expulsion hearing provided well in advance of hearing.</a:t>
            </a:r>
          </a:p>
          <a:p>
            <a:pPr marL="2400300" lvl="4" indent="-571500">
              <a:buFont typeface="Wingdings" panose="05000000000000000000" pitchFamily="2" charset="2"/>
              <a:buChar char="§"/>
            </a:pPr>
            <a:r>
              <a:rPr lang="en-US" sz="2200" dirty="0" smtClean="0">
                <a:latin typeface="Constantia" panose="02030602050306030303" pitchFamily="18" charset="0"/>
              </a:rPr>
              <a:t>Notice that student is entitled to a closed hearing unless he/she requests an open </a:t>
            </a:r>
            <a:r>
              <a:rPr lang="en-US" sz="2200" dirty="0" smtClean="0">
                <a:latin typeface="Constantia" panose="02030602050306030303" pitchFamily="18" charset="0"/>
              </a:rPr>
              <a:t>hearing</a:t>
            </a:r>
          </a:p>
          <a:p>
            <a:pPr marL="2400300" lvl="4" indent="-571500">
              <a:buFont typeface="Wingdings" panose="05000000000000000000" pitchFamily="2" charset="2"/>
              <a:buChar char="§"/>
            </a:pPr>
            <a:r>
              <a:rPr lang="en-US" sz="2200" dirty="0" smtClean="0">
                <a:latin typeface="Constantia" panose="02030602050306030303" pitchFamily="18" charset="0"/>
              </a:rPr>
              <a:t>Other due process requirements</a:t>
            </a:r>
          </a:p>
          <a:p>
            <a:pPr marL="2400300" lvl="4" indent="-571500">
              <a:buFont typeface="Wingdings" panose="05000000000000000000" pitchFamily="2" charset="2"/>
              <a:buChar char="§"/>
            </a:pPr>
            <a:r>
              <a:rPr lang="en-US" sz="2200" dirty="0" smtClean="0">
                <a:latin typeface="Constantia" panose="02030602050306030303" pitchFamily="18" charset="0"/>
              </a:rPr>
              <a:t>For </a:t>
            </a:r>
            <a:r>
              <a:rPr lang="en-US" sz="2200" dirty="0" smtClean="0">
                <a:latin typeface="Constantia" panose="02030602050306030303" pitchFamily="18" charset="0"/>
              </a:rPr>
              <a:t>special education student, have additional requirements.</a:t>
            </a:r>
          </a:p>
        </p:txBody>
      </p:sp>
    </p:spTree>
    <p:extLst>
      <p:ext uri="{BB962C8B-B14F-4D97-AF65-F5344CB8AC3E}">
        <p14:creationId xmlns:p14="http://schemas.microsoft.com/office/powerpoint/2010/main" val="1945991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6096000" cy="1054394"/>
          </a:xfrm>
        </p:spPr>
        <p:txBody>
          <a:bodyPr/>
          <a:lstStyle/>
          <a:p>
            <a:r>
              <a:rPr lang="en-US" dirty="0" smtClean="0">
                <a:latin typeface="Constantia" panose="02030602050306030303" pitchFamily="18" charset="0"/>
              </a:rPr>
              <a:t>STUDENT CONDUCT</a:t>
            </a:r>
            <a:endParaRPr lang="en-US" dirty="0">
              <a:latin typeface="Constantia" panose="02030602050306030303"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228600"/>
            <a:ext cx="1811337"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767" y="230909"/>
            <a:ext cx="1805268" cy="6858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9" name="TextBox 8"/>
          <p:cNvSpPr txBox="1"/>
          <p:nvPr/>
        </p:nvSpPr>
        <p:spPr>
          <a:xfrm>
            <a:off x="7086600" y="916710"/>
            <a:ext cx="1820435" cy="226290"/>
          </a:xfrm>
          <a:prstGeom prst="rect">
            <a:avLst/>
          </a:prstGeom>
          <a:solidFill>
            <a:schemeClr val="bg1"/>
          </a:solidFill>
        </p:spPr>
        <p:txBody>
          <a:bodyPr wrap="square" rtlCol="0">
            <a:noAutofit/>
          </a:bodyPr>
          <a:lstStyle/>
          <a:p>
            <a:pPr algn="ctr"/>
            <a:r>
              <a:rPr lang="en-US" sz="700" dirty="0" smtClean="0">
                <a:latin typeface="Trebuchet MS" panose="020B0603020202020204" pitchFamily="34" charset="0"/>
              </a:rPr>
              <a:t>Established 1926</a:t>
            </a:r>
            <a:endParaRPr lang="en-US" sz="700" dirty="0">
              <a:latin typeface="Trebuchet MS" panose="020B0603020202020204" pitchFamily="34" charset="0"/>
            </a:endParaRPr>
          </a:p>
        </p:txBody>
      </p:sp>
      <p:sp>
        <p:nvSpPr>
          <p:cNvPr id="2" name="TextBox 1"/>
          <p:cNvSpPr txBox="1"/>
          <p:nvPr/>
        </p:nvSpPr>
        <p:spPr>
          <a:xfrm>
            <a:off x="152400" y="1600200"/>
            <a:ext cx="8839200" cy="5047536"/>
          </a:xfrm>
          <a:prstGeom prst="rect">
            <a:avLst/>
          </a:prstGeom>
          <a:noFill/>
        </p:spPr>
        <p:txBody>
          <a:bodyPr wrap="square" rtlCol="0">
            <a:spAutoFit/>
          </a:bodyPr>
          <a:lstStyle/>
          <a:p>
            <a:pPr marL="571500" indent="-571500">
              <a:buFont typeface="Wingdings" panose="05000000000000000000" pitchFamily="2" charset="2"/>
              <a:buChar char="§"/>
            </a:pPr>
            <a:r>
              <a:rPr lang="en-US" sz="2800" b="1" dirty="0" smtClean="0">
                <a:latin typeface="Constantia" panose="02030602050306030303" pitchFamily="18" charset="0"/>
              </a:rPr>
              <a:t>Student Conduct Policy Discipline (</a:t>
            </a:r>
            <a:r>
              <a:rPr lang="en-US" sz="2800" b="1" i="1" dirty="0" smtClean="0">
                <a:latin typeface="Constantia" panose="02030602050306030303" pitchFamily="18" charset="0"/>
              </a:rPr>
              <a:t>continued</a:t>
            </a:r>
            <a:r>
              <a:rPr lang="en-US" sz="2800" b="1" dirty="0" smtClean="0">
                <a:latin typeface="Constantia" panose="02030602050306030303" pitchFamily="18" charset="0"/>
              </a:rPr>
              <a:t>)</a:t>
            </a:r>
          </a:p>
          <a:p>
            <a:pPr marL="1028700" lvl="1" indent="-571500">
              <a:buFont typeface="Wingdings" panose="05000000000000000000" pitchFamily="2" charset="2"/>
              <a:buChar char="§"/>
            </a:pPr>
            <a:r>
              <a:rPr lang="en-US" sz="2600" dirty="0" smtClean="0">
                <a:latin typeface="Constantia" panose="02030602050306030303" pitchFamily="18" charset="0"/>
              </a:rPr>
              <a:t>Special considerations when discipline involves special education student: </a:t>
            </a:r>
          </a:p>
          <a:p>
            <a:pPr marL="1485900" lvl="2" indent="-571500">
              <a:buFont typeface="Wingdings" panose="05000000000000000000" pitchFamily="2" charset="2"/>
              <a:buChar char="§"/>
            </a:pPr>
            <a:r>
              <a:rPr lang="en-US" sz="2200" dirty="0" smtClean="0">
                <a:latin typeface="Constantia" panose="02030602050306030303" pitchFamily="18" charset="0"/>
              </a:rPr>
              <a:t>Must determine </a:t>
            </a:r>
            <a:r>
              <a:rPr lang="en-US" sz="2200" dirty="0">
                <a:latin typeface="Constantia" panose="02030602050306030303" pitchFamily="18" charset="0"/>
              </a:rPr>
              <a:t>whether student </a:t>
            </a:r>
            <a:r>
              <a:rPr lang="en-US" sz="2200" dirty="0" smtClean="0">
                <a:latin typeface="Constantia" panose="02030602050306030303" pitchFamily="18" charset="0"/>
              </a:rPr>
              <a:t>actually participated in misconduct</a:t>
            </a:r>
            <a:r>
              <a:rPr lang="en-US" sz="2200" dirty="0" smtClean="0">
                <a:latin typeface="Constantia" panose="02030602050306030303" pitchFamily="18" charset="0"/>
              </a:rPr>
              <a:t>.</a:t>
            </a:r>
            <a:endParaRPr lang="en-US" sz="2200" dirty="0" smtClean="0">
              <a:latin typeface="Constantia" panose="02030602050306030303" pitchFamily="18" charset="0"/>
            </a:endParaRPr>
          </a:p>
          <a:p>
            <a:pPr marL="1485900" lvl="2" indent="-571500">
              <a:buFont typeface="Wingdings" panose="05000000000000000000" pitchFamily="2" charset="2"/>
              <a:buChar char="§"/>
            </a:pPr>
            <a:r>
              <a:rPr lang="en-US" sz="2200" dirty="0" smtClean="0">
                <a:latin typeface="Constantia" panose="02030602050306030303" pitchFamily="18" charset="0"/>
              </a:rPr>
              <a:t>Must determine whether student’s conduct was a “manifestation” of the student’s disability and whether conduct is the result of inappropriate placement (called “manifestation determination”).</a:t>
            </a:r>
          </a:p>
          <a:p>
            <a:pPr marL="1485900" lvl="2" indent="-571500">
              <a:buFont typeface="Wingdings" panose="05000000000000000000" pitchFamily="2" charset="2"/>
              <a:buChar char="§"/>
            </a:pPr>
            <a:r>
              <a:rPr lang="en-US" sz="2200" dirty="0" smtClean="0">
                <a:latin typeface="Constantia" panose="02030602050306030303" pitchFamily="18" charset="0"/>
              </a:rPr>
              <a:t>For suspensions or above :</a:t>
            </a:r>
          </a:p>
          <a:p>
            <a:pPr marL="1943100" lvl="3" indent="-571500">
              <a:buFont typeface="Wingdings" panose="05000000000000000000" pitchFamily="2" charset="2"/>
              <a:buChar char="§"/>
            </a:pPr>
            <a:r>
              <a:rPr lang="en-US" sz="2200" dirty="0" smtClean="0">
                <a:latin typeface="Constantia" panose="02030602050306030303" pitchFamily="18" charset="0"/>
              </a:rPr>
              <a:t>Must have an informal evaluation of IEP after any suspension</a:t>
            </a:r>
          </a:p>
          <a:p>
            <a:pPr marL="1943100" lvl="3" indent="-571500">
              <a:buFont typeface="Wingdings" panose="05000000000000000000" pitchFamily="2" charset="2"/>
              <a:buChar char="§"/>
            </a:pPr>
            <a:r>
              <a:rPr lang="en-US" sz="2200" dirty="0" smtClean="0">
                <a:latin typeface="Constantia" panose="02030602050306030303" pitchFamily="18" charset="0"/>
              </a:rPr>
              <a:t>If suspension exceeds 10 days on a cumulative basis, must have formal evaluation of IEP</a:t>
            </a:r>
          </a:p>
        </p:txBody>
      </p:sp>
    </p:spTree>
    <p:extLst>
      <p:ext uri="{BB962C8B-B14F-4D97-AF65-F5344CB8AC3E}">
        <p14:creationId xmlns:p14="http://schemas.microsoft.com/office/powerpoint/2010/main" val="1827620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2">
      <a:dk1>
        <a:sysClr val="windowText" lastClr="000000"/>
      </a:dk1>
      <a:lt1>
        <a:sysClr val="window" lastClr="FFFFFF"/>
      </a:lt1>
      <a:dk2>
        <a:srgbClr val="464653"/>
      </a:dk2>
      <a:lt2>
        <a:srgbClr val="B2D2EF"/>
      </a:lt2>
      <a:accent1>
        <a:srgbClr val="B2D2EF"/>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1757</TotalTime>
  <Words>1999</Words>
  <Application>Microsoft Office PowerPoint</Application>
  <PresentationFormat>On-screen Show (4:3)</PresentationFormat>
  <Paragraphs>218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Grid</vt:lpstr>
      <vt:lpstr>Providing Quality Legal Services to  SCHOOL DISTRICTS Across Iowa  </vt:lpstr>
      <vt:lpstr>STUDENT CONDUCT</vt:lpstr>
      <vt:lpstr>STUDENT CONDUCT</vt:lpstr>
      <vt:lpstr>STUDENT CONDUCT</vt:lpstr>
      <vt:lpstr>STUDENT CONDUCT</vt:lpstr>
      <vt:lpstr>STUDENT CONDUCT</vt:lpstr>
      <vt:lpstr>STUDENT CONDUCT</vt:lpstr>
      <vt:lpstr>STUDENT CONDUCT</vt:lpstr>
      <vt:lpstr>STUDENT CONDUCT</vt:lpstr>
      <vt:lpstr>STUDENT CONDUCT</vt:lpstr>
      <vt:lpstr>STUDENT CONDUCT</vt:lpstr>
      <vt:lpstr>STUDENT RECORDS OVERVIEW</vt:lpstr>
      <vt:lpstr>STUDENT RECORDS - ferpa</vt:lpstr>
      <vt:lpstr>STUDENT RECORDS - ferpa</vt:lpstr>
      <vt:lpstr>STUDENT RECORDS - ferpa</vt:lpstr>
      <vt:lpstr>STUDENT RECORDS - ferpa</vt:lpstr>
      <vt:lpstr>STUDENT RECORDS - ferpa</vt:lpstr>
      <vt:lpstr>STUDENT RECORDS - ferpa</vt:lpstr>
      <vt:lpstr>STUDENT RECORDS - ferpa</vt:lpstr>
      <vt:lpstr>STUDENT RECORDS - ferpa</vt:lpstr>
      <vt:lpstr>STUDENT RECORDS - ferpa</vt:lpstr>
      <vt:lpstr>STUDENT RECORDS - ferpa</vt:lpstr>
      <vt:lpstr>STUDENT RECORDS - ferpa</vt:lpstr>
      <vt:lpstr>STUDENT RECORDS - ferpa</vt:lpstr>
      <vt:lpstr>STUDENT RECORDS - ferpa</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Leidinger</dc:creator>
  <cp:lastModifiedBy>Emily Ellingson</cp:lastModifiedBy>
  <cp:revision>129</cp:revision>
  <cp:lastPrinted>2015-06-15T16:14:45Z</cp:lastPrinted>
  <dcterms:created xsi:type="dcterms:W3CDTF">2014-03-03T15:46:26Z</dcterms:created>
  <dcterms:modified xsi:type="dcterms:W3CDTF">2015-06-15T16:14:57Z</dcterms:modified>
</cp:coreProperties>
</file>