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33"/>
  </p:notesMasterIdLst>
  <p:handoutMasterIdLst>
    <p:handoutMasterId r:id="rId34"/>
  </p:handoutMasterIdLst>
  <p:sldIdLst>
    <p:sldId id="368" r:id="rId2"/>
    <p:sldId id="281" r:id="rId3"/>
    <p:sldId id="278" r:id="rId4"/>
    <p:sldId id="298" r:id="rId5"/>
    <p:sldId id="283" r:id="rId6"/>
    <p:sldId id="285" r:id="rId7"/>
    <p:sldId id="300" r:id="rId8"/>
    <p:sldId id="287" r:id="rId9"/>
    <p:sldId id="348" r:id="rId10"/>
    <p:sldId id="302" r:id="rId11"/>
    <p:sldId id="367" r:id="rId12"/>
    <p:sldId id="277" r:id="rId13"/>
    <p:sldId id="349" r:id="rId14"/>
    <p:sldId id="350" r:id="rId15"/>
    <p:sldId id="351" r:id="rId16"/>
    <p:sldId id="352" r:id="rId17"/>
    <p:sldId id="334" r:id="rId18"/>
    <p:sldId id="335" r:id="rId19"/>
    <p:sldId id="356" r:id="rId20"/>
    <p:sldId id="357" r:id="rId21"/>
    <p:sldId id="364" r:id="rId22"/>
    <p:sldId id="365" r:id="rId23"/>
    <p:sldId id="366" r:id="rId24"/>
    <p:sldId id="355" r:id="rId25"/>
    <p:sldId id="361" r:id="rId26"/>
    <p:sldId id="360" r:id="rId27"/>
    <p:sldId id="346" r:id="rId28"/>
    <p:sldId id="347" r:id="rId29"/>
    <p:sldId id="362" r:id="rId30"/>
    <p:sldId id="343" r:id="rId31"/>
    <p:sldId id="363" r:id="rId3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44" autoAdjust="0"/>
  </p:normalViewPr>
  <p:slideViewPr>
    <p:cSldViewPr>
      <p:cViewPr varScale="1">
        <p:scale>
          <a:sx n="77" d="100"/>
          <a:sy n="77" d="100"/>
        </p:scale>
        <p:origin x="-90" y="-6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75141CCC-379A-48CE-A614-B3FB70924937}" type="datetimeFigureOut">
              <a:rPr lang="en-US" smtClean="0"/>
              <a:t>7/17/2015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387BFE5-E5DE-4BDE-9E11-584B36CA8854}" type="slidenum">
              <a:rPr lang="en-US" smtClean="0"/>
              <a:t>‹#›</a:t>
            </a:fld>
            <a:endParaRPr lang="en-US"/>
          </a:p>
        </p:txBody>
      </p:sp>
    </p:spTree>
    <p:extLst>
      <p:ext uri="{BB962C8B-B14F-4D97-AF65-F5344CB8AC3E}">
        <p14:creationId xmlns:p14="http://schemas.microsoft.com/office/powerpoint/2010/main" val="1409536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F3A6C45-40A9-CC41-8C02-93E30631F969}" type="datetimeFigureOut">
              <a:rPr lang="en-US" smtClean="0"/>
              <a:t>7/17/2015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2359309-0753-2B47-B538-01462218D183}" type="slidenum">
              <a:rPr lang="en-US" smtClean="0"/>
              <a:t>‹#›</a:t>
            </a:fld>
            <a:endParaRPr lang="en-US" dirty="0"/>
          </a:p>
        </p:txBody>
      </p:sp>
    </p:spTree>
    <p:extLst>
      <p:ext uri="{BB962C8B-B14F-4D97-AF65-F5344CB8AC3E}">
        <p14:creationId xmlns:p14="http://schemas.microsoft.com/office/powerpoint/2010/main" val="39905705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a:t>
            </a:fld>
            <a:endParaRPr lang="en-US" dirty="0"/>
          </a:p>
        </p:txBody>
      </p:sp>
    </p:spTree>
    <p:extLst>
      <p:ext uri="{BB962C8B-B14F-4D97-AF65-F5344CB8AC3E}">
        <p14:creationId xmlns:p14="http://schemas.microsoft.com/office/powerpoint/2010/main" val="3395706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10</a:t>
            </a:fld>
            <a:endParaRPr lang="en-US" dirty="0"/>
          </a:p>
        </p:txBody>
      </p:sp>
    </p:spTree>
    <p:extLst>
      <p:ext uri="{BB962C8B-B14F-4D97-AF65-F5344CB8AC3E}">
        <p14:creationId xmlns:p14="http://schemas.microsoft.com/office/powerpoint/2010/main" val="84322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11</a:t>
            </a:fld>
            <a:endParaRPr lang="en-US" dirty="0"/>
          </a:p>
        </p:txBody>
      </p:sp>
    </p:spTree>
    <p:extLst>
      <p:ext uri="{BB962C8B-B14F-4D97-AF65-F5344CB8AC3E}">
        <p14:creationId xmlns:p14="http://schemas.microsoft.com/office/powerpoint/2010/main" val="223799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12</a:t>
            </a:fld>
            <a:endParaRPr lang="en-US" dirty="0"/>
          </a:p>
        </p:txBody>
      </p:sp>
    </p:spTree>
    <p:extLst>
      <p:ext uri="{BB962C8B-B14F-4D97-AF65-F5344CB8AC3E}">
        <p14:creationId xmlns:p14="http://schemas.microsoft.com/office/powerpoint/2010/main" val="328979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59309-0753-2B47-B538-01462218D183}" type="slidenum">
              <a:rPr lang="en-US" smtClean="0"/>
              <a:t>13</a:t>
            </a:fld>
            <a:endParaRPr lang="en-US" dirty="0"/>
          </a:p>
        </p:txBody>
      </p:sp>
    </p:spTree>
    <p:extLst>
      <p:ext uri="{BB962C8B-B14F-4D97-AF65-F5344CB8AC3E}">
        <p14:creationId xmlns:p14="http://schemas.microsoft.com/office/powerpoint/2010/main" val="4044175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14</a:t>
            </a:fld>
            <a:endParaRPr lang="en-US" dirty="0"/>
          </a:p>
        </p:txBody>
      </p:sp>
    </p:spTree>
    <p:extLst>
      <p:ext uri="{BB962C8B-B14F-4D97-AF65-F5344CB8AC3E}">
        <p14:creationId xmlns:p14="http://schemas.microsoft.com/office/powerpoint/2010/main" val="1526671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15</a:t>
            </a:fld>
            <a:endParaRPr lang="en-US" dirty="0"/>
          </a:p>
        </p:txBody>
      </p:sp>
    </p:spTree>
    <p:extLst>
      <p:ext uri="{BB962C8B-B14F-4D97-AF65-F5344CB8AC3E}">
        <p14:creationId xmlns:p14="http://schemas.microsoft.com/office/powerpoint/2010/main" val="2044553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16</a:t>
            </a:fld>
            <a:endParaRPr lang="en-US" dirty="0"/>
          </a:p>
        </p:txBody>
      </p:sp>
    </p:spTree>
    <p:extLst>
      <p:ext uri="{BB962C8B-B14F-4D97-AF65-F5344CB8AC3E}">
        <p14:creationId xmlns:p14="http://schemas.microsoft.com/office/powerpoint/2010/main" val="1891724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17</a:t>
            </a:fld>
            <a:endParaRPr lang="en-US" dirty="0"/>
          </a:p>
        </p:txBody>
      </p:sp>
    </p:spTree>
    <p:extLst>
      <p:ext uri="{BB962C8B-B14F-4D97-AF65-F5344CB8AC3E}">
        <p14:creationId xmlns:p14="http://schemas.microsoft.com/office/powerpoint/2010/main" val="1332459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18</a:t>
            </a:fld>
            <a:endParaRPr lang="en-US" dirty="0"/>
          </a:p>
        </p:txBody>
      </p:sp>
    </p:spTree>
    <p:extLst>
      <p:ext uri="{BB962C8B-B14F-4D97-AF65-F5344CB8AC3E}">
        <p14:creationId xmlns:p14="http://schemas.microsoft.com/office/powerpoint/2010/main" val="1265749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19</a:t>
            </a:fld>
            <a:endParaRPr lang="en-US" dirty="0"/>
          </a:p>
        </p:txBody>
      </p:sp>
    </p:spTree>
    <p:extLst>
      <p:ext uri="{BB962C8B-B14F-4D97-AF65-F5344CB8AC3E}">
        <p14:creationId xmlns:p14="http://schemas.microsoft.com/office/powerpoint/2010/main" val="177908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a:t>
            </a:fld>
            <a:endParaRPr lang="en-US" dirty="0"/>
          </a:p>
        </p:txBody>
      </p:sp>
    </p:spTree>
    <p:extLst>
      <p:ext uri="{BB962C8B-B14F-4D97-AF65-F5344CB8AC3E}">
        <p14:creationId xmlns:p14="http://schemas.microsoft.com/office/powerpoint/2010/main" val="105156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20</a:t>
            </a:fld>
            <a:endParaRPr lang="en-US" dirty="0"/>
          </a:p>
        </p:txBody>
      </p:sp>
    </p:spTree>
    <p:extLst>
      <p:ext uri="{BB962C8B-B14F-4D97-AF65-F5344CB8AC3E}">
        <p14:creationId xmlns:p14="http://schemas.microsoft.com/office/powerpoint/2010/main" val="337977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21</a:t>
            </a:fld>
            <a:endParaRPr lang="en-US" dirty="0"/>
          </a:p>
        </p:txBody>
      </p:sp>
    </p:spTree>
    <p:extLst>
      <p:ext uri="{BB962C8B-B14F-4D97-AF65-F5344CB8AC3E}">
        <p14:creationId xmlns:p14="http://schemas.microsoft.com/office/powerpoint/2010/main" val="3953056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22</a:t>
            </a:fld>
            <a:endParaRPr lang="en-US" dirty="0"/>
          </a:p>
        </p:txBody>
      </p:sp>
    </p:spTree>
    <p:extLst>
      <p:ext uri="{BB962C8B-B14F-4D97-AF65-F5344CB8AC3E}">
        <p14:creationId xmlns:p14="http://schemas.microsoft.com/office/powerpoint/2010/main" val="3912949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23</a:t>
            </a:fld>
            <a:endParaRPr lang="en-US" dirty="0"/>
          </a:p>
        </p:txBody>
      </p:sp>
    </p:spTree>
    <p:extLst>
      <p:ext uri="{BB962C8B-B14F-4D97-AF65-F5344CB8AC3E}">
        <p14:creationId xmlns:p14="http://schemas.microsoft.com/office/powerpoint/2010/main" val="1014212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24</a:t>
            </a:fld>
            <a:endParaRPr lang="en-US" dirty="0"/>
          </a:p>
        </p:txBody>
      </p:sp>
    </p:spTree>
    <p:extLst>
      <p:ext uri="{BB962C8B-B14F-4D97-AF65-F5344CB8AC3E}">
        <p14:creationId xmlns:p14="http://schemas.microsoft.com/office/powerpoint/2010/main" val="3668273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25</a:t>
            </a:fld>
            <a:endParaRPr lang="en-US" dirty="0"/>
          </a:p>
        </p:txBody>
      </p:sp>
    </p:spTree>
    <p:extLst>
      <p:ext uri="{BB962C8B-B14F-4D97-AF65-F5344CB8AC3E}">
        <p14:creationId xmlns:p14="http://schemas.microsoft.com/office/powerpoint/2010/main" val="4074091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26</a:t>
            </a:fld>
            <a:endParaRPr lang="en-US" dirty="0"/>
          </a:p>
        </p:txBody>
      </p:sp>
    </p:spTree>
    <p:extLst>
      <p:ext uri="{BB962C8B-B14F-4D97-AF65-F5344CB8AC3E}">
        <p14:creationId xmlns:p14="http://schemas.microsoft.com/office/powerpoint/2010/main" val="2107569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27</a:t>
            </a:fld>
            <a:endParaRPr lang="en-US" dirty="0"/>
          </a:p>
        </p:txBody>
      </p:sp>
    </p:spTree>
    <p:extLst>
      <p:ext uri="{BB962C8B-B14F-4D97-AF65-F5344CB8AC3E}">
        <p14:creationId xmlns:p14="http://schemas.microsoft.com/office/powerpoint/2010/main" val="3436688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28</a:t>
            </a:fld>
            <a:endParaRPr lang="en-US" dirty="0"/>
          </a:p>
        </p:txBody>
      </p:sp>
    </p:spTree>
    <p:extLst>
      <p:ext uri="{BB962C8B-B14F-4D97-AF65-F5344CB8AC3E}">
        <p14:creationId xmlns:p14="http://schemas.microsoft.com/office/powerpoint/2010/main" val="3579501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29</a:t>
            </a:fld>
            <a:endParaRPr lang="en-US" dirty="0"/>
          </a:p>
        </p:txBody>
      </p:sp>
    </p:spTree>
    <p:extLst>
      <p:ext uri="{BB962C8B-B14F-4D97-AF65-F5344CB8AC3E}">
        <p14:creationId xmlns:p14="http://schemas.microsoft.com/office/powerpoint/2010/main" val="241478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3</a:t>
            </a:fld>
            <a:endParaRPr lang="en-US" dirty="0"/>
          </a:p>
        </p:txBody>
      </p:sp>
    </p:spTree>
    <p:extLst>
      <p:ext uri="{BB962C8B-B14F-4D97-AF65-F5344CB8AC3E}">
        <p14:creationId xmlns:p14="http://schemas.microsoft.com/office/powerpoint/2010/main" val="1548267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30</a:t>
            </a:fld>
            <a:endParaRPr lang="en-US" dirty="0"/>
          </a:p>
        </p:txBody>
      </p:sp>
    </p:spTree>
    <p:extLst>
      <p:ext uri="{BB962C8B-B14F-4D97-AF65-F5344CB8AC3E}">
        <p14:creationId xmlns:p14="http://schemas.microsoft.com/office/powerpoint/2010/main" val="29164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59309-0753-2B47-B538-01462218D183}" type="slidenum">
              <a:rPr lang="en-US" smtClean="0"/>
              <a:t>31</a:t>
            </a:fld>
            <a:endParaRPr lang="en-US" dirty="0"/>
          </a:p>
        </p:txBody>
      </p:sp>
    </p:spTree>
    <p:extLst>
      <p:ext uri="{BB962C8B-B14F-4D97-AF65-F5344CB8AC3E}">
        <p14:creationId xmlns:p14="http://schemas.microsoft.com/office/powerpoint/2010/main" val="189904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4</a:t>
            </a:fld>
            <a:endParaRPr lang="en-US" dirty="0"/>
          </a:p>
        </p:txBody>
      </p:sp>
    </p:spTree>
    <p:extLst>
      <p:ext uri="{BB962C8B-B14F-4D97-AF65-F5344CB8AC3E}">
        <p14:creationId xmlns:p14="http://schemas.microsoft.com/office/powerpoint/2010/main" val="4222948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5</a:t>
            </a:fld>
            <a:endParaRPr lang="en-US" dirty="0"/>
          </a:p>
        </p:txBody>
      </p:sp>
    </p:spTree>
    <p:extLst>
      <p:ext uri="{BB962C8B-B14F-4D97-AF65-F5344CB8AC3E}">
        <p14:creationId xmlns:p14="http://schemas.microsoft.com/office/powerpoint/2010/main" val="133003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6</a:t>
            </a:fld>
            <a:endParaRPr lang="en-US" dirty="0"/>
          </a:p>
        </p:txBody>
      </p:sp>
    </p:spTree>
    <p:extLst>
      <p:ext uri="{BB962C8B-B14F-4D97-AF65-F5344CB8AC3E}">
        <p14:creationId xmlns:p14="http://schemas.microsoft.com/office/powerpoint/2010/main" val="59887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7</a:t>
            </a:fld>
            <a:endParaRPr lang="en-US" dirty="0"/>
          </a:p>
        </p:txBody>
      </p:sp>
    </p:spTree>
    <p:extLst>
      <p:ext uri="{BB962C8B-B14F-4D97-AF65-F5344CB8AC3E}">
        <p14:creationId xmlns:p14="http://schemas.microsoft.com/office/powerpoint/2010/main" val="4055396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8</a:t>
            </a:fld>
            <a:endParaRPr lang="en-US" dirty="0"/>
          </a:p>
        </p:txBody>
      </p:sp>
    </p:spTree>
    <p:extLst>
      <p:ext uri="{BB962C8B-B14F-4D97-AF65-F5344CB8AC3E}">
        <p14:creationId xmlns:p14="http://schemas.microsoft.com/office/powerpoint/2010/main" val="3611702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59309-0753-2B47-B538-01462218D183}" type="slidenum">
              <a:rPr lang="en-US" smtClean="0"/>
              <a:t>9</a:t>
            </a:fld>
            <a:endParaRPr lang="en-US" dirty="0"/>
          </a:p>
        </p:txBody>
      </p:sp>
    </p:spTree>
    <p:extLst>
      <p:ext uri="{BB962C8B-B14F-4D97-AF65-F5344CB8AC3E}">
        <p14:creationId xmlns:p14="http://schemas.microsoft.com/office/powerpoint/2010/main" val="52442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2344184-D981-421D-B757-2D4D4E828A43}" type="datetimeFigureOut">
              <a:rPr lang="en-US" smtClean="0"/>
              <a:t>7/17/2015</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6FFC3BD-268F-41EE-AE10-70D30C48E0B7}"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44184-D981-421D-B757-2D4D4E828A43}" type="datetimeFigureOut">
              <a:rPr lang="en-US" smtClean="0"/>
              <a:t>7/17/2015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FFC3BD-268F-41EE-AE10-70D30C48E0B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344184-D981-421D-B757-2D4D4E828A43}" type="datetimeFigureOut">
              <a:rPr lang="en-US" smtClean="0"/>
              <a:t>7/17/2015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6FFC3BD-268F-41EE-AE10-70D30C48E0B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344184-D981-421D-B757-2D4D4E828A43}" type="datetimeFigureOut">
              <a:rPr lang="en-US" smtClean="0"/>
              <a:t>7/17/2015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FFC3BD-268F-41EE-AE10-70D30C48E0B7}"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2344184-D981-421D-B757-2D4D4E828A43}" type="datetimeFigureOut">
              <a:rPr lang="en-US" smtClean="0"/>
              <a:t>7/17/2015</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6FFC3BD-268F-41EE-AE10-70D30C48E0B7}"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344184-D981-421D-B757-2D4D4E828A43}" type="datetimeFigureOut">
              <a:rPr lang="en-US" smtClean="0"/>
              <a:t>7/17/2015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FFC3BD-268F-41EE-AE10-70D30C48E0B7}"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344184-D981-421D-B757-2D4D4E828A43}" type="datetimeFigureOut">
              <a:rPr lang="en-US" smtClean="0"/>
              <a:t>7/17/2015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FFC3BD-268F-41EE-AE10-70D30C48E0B7}"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344184-D981-421D-B757-2D4D4E828A43}" type="datetimeFigureOut">
              <a:rPr lang="en-US" smtClean="0"/>
              <a:t>7/17/2015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FFC3BD-268F-41EE-AE10-70D30C48E0B7}"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92344184-D981-421D-B757-2D4D4E828A43}" type="datetimeFigureOut">
              <a:rPr lang="en-US" smtClean="0"/>
              <a:t>7/17/2015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FFC3BD-268F-41EE-AE10-70D30C48E0B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44184-D981-421D-B757-2D4D4E828A43}" type="datetimeFigureOut">
              <a:rPr lang="en-US" smtClean="0"/>
              <a:t>7/17/2015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6FFC3BD-268F-41EE-AE10-70D30C48E0B7}"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44184-D981-421D-B757-2D4D4E828A43}" type="datetimeFigureOut">
              <a:rPr lang="en-US" smtClean="0"/>
              <a:t>7/17/2015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FFC3BD-268F-41EE-AE10-70D30C48E0B7}"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2344184-D981-421D-B757-2D4D4E828A43}" type="datetimeFigureOut">
              <a:rPr lang="en-US" smtClean="0"/>
              <a:t>7/17/2015</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6FFC3BD-268F-41EE-AE10-70D30C48E0B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7553"/>
            <a:ext cx="6858000" cy="533400"/>
          </a:xfrm>
        </p:spPr>
        <p:txBody>
          <a:bodyPr/>
          <a:lstStyle/>
          <a:p>
            <a:pPr algn="ctr"/>
            <a:r>
              <a:rPr lang="en-US" sz="1600" b="1" dirty="0">
                <a:latin typeface="Constantia" panose="02030602050306030303" pitchFamily="18" charset="0"/>
              </a:rPr>
              <a:t>Providing Quality Legal Services to </a:t>
            </a:r>
            <a:r>
              <a:rPr lang="en-US" sz="1600" b="1" dirty="0" smtClean="0">
                <a:latin typeface="Constantia" panose="02030602050306030303" pitchFamily="18" charset="0"/>
              </a:rPr>
              <a:t/>
            </a:r>
            <a:br>
              <a:rPr lang="en-US" sz="1600" b="1" dirty="0" smtClean="0">
                <a:latin typeface="Constantia" panose="02030602050306030303" pitchFamily="18" charset="0"/>
              </a:rPr>
            </a:br>
            <a:r>
              <a:rPr lang="en-US" sz="1600" b="1" dirty="0" smtClean="0">
                <a:latin typeface="Constantia" panose="02030602050306030303" pitchFamily="18" charset="0"/>
              </a:rPr>
              <a:t>SCHOOL DISTRICTS Across </a:t>
            </a:r>
            <a:r>
              <a:rPr lang="en-US" sz="1600" b="1" dirty="0">
                <a:latin typeface="Constantia" panose="02030602050306030303" pitchFamily="18" charset="0"/>
              </a:rPr>
              <a:t>Iowa</a:t>
            </a:r>
            <a:r>
              <a:rPr lang="en-US" sz="1600" dirty="0"/>
              <a:t/>
            </a:r>
            <a:br>
              <a:rPr lang="en-US" sz="1600" dirty="0"/>
            </a:br>
            <a:r>
              <a:rPr lang="en-US" sz="1600"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6932" y="228600"/>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3" name="TextBox 2"/>
          <p:cNvSpPr txBox="1"/>
          <p:nvPr/>
        </p:nvSpPr>
        <p:spPr>
          <a:xfrm>
            <a:off x="7116932" y="914400"/>
            <a:ext cx="1805268" cy="369332"/>
          </a:xfrm>
          <a:prstGeom prst="rect">
            <a:avLst/>
          </a:prstGeom>
          <a:noFill/>
        </p:spPr>
        <p:txBody>
          <a:bodyPr wrap="square" rtlCol="0">
            <a:spAutoFit/>
          </a:bodyPr>
          <a:lstStyle/>
          <a:p>
            <a:endParaRPr lang="en-US" dirty="0"/>
          </a:p>
        </p:txBody>
      </p:sp>
      <p:sp>
        <p:nvSpPr>
          <p:cNvPr id="4" name="TextBox 3"/>
          <p:cNvSpPr txBox="1"/>
          <p:nvPr/>
        </p:nvSpPr>
        <p:spPr>
          <a:xfrm>
            <a:off x="7116932" y="905522"/>
            <a:ext cx="1805268" cy="184666"/>
          </a:xfrm>
          <a:prstGeom prst="rect">
            <a:avLst/>
          </a:prstGeom>
          <a:solidFill>
            <a:schemeClr val="bg1"/>
          </a:solidFill>
        </p:spPr>
        <p:txBody>
          <a:bodyPr wrap="square" rtlCol="0">
            <a:spAutoFit/>
          </a:bodyPr>
          <a:lstStyle/>
          <a:p>
            <a:pPr algn="ctr"/>
            <a:r>
              <a:rPr lang="en-US" sz="600" b="1" dirty="0" smtClean="0">
                <a:latin typeface="Trebuchet MS" panose="020B0603020202020204" pitchFamily="34" charset="0"/>
                <a:cs typeface="Arial" panose="020B0604020202020204" pitchFamily="34" charset="0"/>
              </a:rPr>
              <a:t>Established</a:t>
            </a:r>
            <a:r>
              <a:rPr lang="en-US" sz="600" dirty="0" smtClean="0"/>
              <a:t> 1926</a:t>
            </a:r>
            <a:endParaRPr lang="en-US" sz="600" dirty="0"/>
          </a:p>
        </p:txBody>
      </p:sp>
      <p:sp>
        <p:nvSpPr>
          <p:cNvPr id="9" name="TextBox 8"/>
          <p:cNvSpPr txBox="1"/>
          <p:nvPr/>
        </p:nvSpPr>
        <p:spPr>
          <a:xfrm>
            <a:off x="647700" y="5638800"/>
            <a:ext cx="5715000" cy="1219200"/>
          </a:xfrm>
          <a:prstGeom prst="rect">
            <a:avLst/>
          </a:prstGeom>
          <a:noFill/>
        </p:spPr>
        <p:txBody>
          <a:bodyPr wrap="square" rtlCol="0">
            <a:noAutofit/>
          </a:bodyPr>
          <a:lstStyle/>
          <a:p>
            <a:pPr algn="ctr"/>
            <a:r>
              <a:rPr lang="en-US" sz="1200" dirty="0" smtClean="0">
                <a:solidFill>
                  <a:schemeClr val="bg1"/>
                </a:solidFill>
                <a:latin typeface="Constantia" panose="02030602050306030303" pitchFamily="18" charset="0"/>
              </a:rPr>
              <a:t>www.lynchdallas.com</a:t>
            </a:r>
          </a:p>
          <a:p>
            <a:pPr algn="ctr"/>
            <a:r>
              <a:rPr lang="en-US" sz="1200" dirty="0" smtClean="0">
                <a:solidFill>
                  <a:schemeClr val="bg1"/>
                </a:solidFill>
                <a:latin typeface="Constantia" panose="02030602050306030303" pitchFamily="18" charset="0"/>
              </a:rPr>
              <a:t>bnitzschke@lynchdallas.com | </a:t>
            </a:r>
            <a:r>
              <a:rPr lang="en-US" sz="1200" dirty="0" smtClean="0">
                <a:solidFill>
                  <a:schemeClr val="bg1"/>
                </a:solidFill>
                <a:latin typeface="Constantia" panose="02030602050306030303" pitchFamily="18" charset="0"/>
              </a:rPr>
              <a:t>hcorkery@lynchdallas.com</a:t>
            </a:r>
          </a:p>
          <a:p>
            <a:pPr algn="ctr"/>
            <a:r>
              <a:rPr lang="en-US" sz="1200" dirty="0" smtClean="0">
                <a:solidFill>
                  <a:schemeClr val="bg1"/>
                </a:solidFill>
                <a:latin typeface="Constantia" panose="02030602050306030303" pitchFamily="18" charset="0"/>
              </a:rPr>
              <a:t>Twitter: @</a:t>
            </a:r>
            <a:r>
              <a:rPr lang="en-US" sz="1200" dirty="0" err="1" smtClean="0">
                <a:solidFill>
                  <a:schemeClr val="bg1"/>
                </a:solidFill>
                <a:latin typeface="Constantia" panose="02030602050306030303" pitchFamily="18" charset="0"/>
              </a:rPr>
              <a:t>lynchdallaslaw</a:t>
            </a:r>
            <a:endParaRPr lang="en-US" sz="1200" dirty="0" smtClean="0">
              <a:solidFill>
                <a:schemeClr val="bg1"/>
              </a:solidFill>
              <a:latin typeface="Constantia" panose="02030602050306030303" pitchFamily="18" charset="0"/>
            </a:endParaRPr>
          </a:p>
          <a:p>
            <a:pPr algn="ctr"/>
            <a:r>
              <a:rPr lang="en-US" sz="1200" dirty="0" smtClean="0">
                <a:solidFill>
                  <a:schemeClr val="bg1"/>
                </a:solidFill>
                <a:latin typeface="Constantia" panose="02030602050306030303" pitchFamily="18" charset="0"/>
              </a:rPr>
              <a:t>(</a:t>
            </a:r>
            <a:r>
              <a:rPr lang="en-US" sz="1200" dirty="0" smtClean="0">
                <a:solidFill>
                  <a:schemeClr val="bg1"/>
                </a:solidFill>
                <a:latin typeface="Constantia" panose="02030602050306030303" pitchFamily="18" charset="0"/>
              </a:rPr>
              <a:t>319) 365-9101</a:t>
            </a:r>
            <a:r>
              <a:rPr lang="en-US" sz="1200" dirty="0" smtClean="0">
                <a:latin typeface="Constantia" panose="02030602050306030303" pitchFamily="18" charset="0"/>
              </a:rPr>
              <a:t> </a:t>
            </a:r>
            <a:endParaRPr lang="en-US" sz="1200" dirty="0">
              <a:latin typeface="Constantia" panose="02030602050306030303" pitchFamily="18" charset="0"/>
            </a:endParaRPr>
          </a:p>
        </p:txBody>
      </p:sp>
      <p:sp>
        <p:nvSpPr>
          <p:cNvPr id="12" name="TextBox 11"/>
          <p:cNvSpPr txBox="1"/>
          <p:nvPr/>
        </p:nvSpPr>
        <p:spPr>
          <a:xfrm>
            <a:off x="7091532" y="1124028"/>
            <a:ext cx="1805268" cy="5740033"/>
          </a:xfrm>
          <a:prstGeom prst="rect">
            <a:avLst/>
          </a:prstGeom>
          <a:noFill/>
        </p:spPr>
        <p:txBody>
          <a:bodyPr wrap="square" rtlCol="0">
            <a:spAutoFit/>
          </a:bodyPr>
          <a:lstStyle/>
          <a:p>
            <a:pPr marL="111125" indent="-111125"/>
            <a:endParaRPr lang="en-US" sz="800" b="1" dirty="0" smtClean="0">
              <a:latin typeface="Constantia" panose="02030602050306030303" pitchFamily="18" charset="0"/>
            </a:endParaRPr>
          </a:p>
          <a:p>
            <a:pPr marL="111125" indent="-111125">
              <a:buFont typeface="Arial" panose="020B0604020202020204" pitchFamily="34" charset="0"/>
              <a:buChar char="•"/>
            </a:pPr>
            <a:r>
              <a:rPr lang="en-US" sz="1300" dirty="0" smtClean="0">
                <a:latin typeface="Constantia" panose="02030602050306030303" pitchFamily="18" charset="0"/>
              </a:rPr>
              <a:t>Employee Evaluation, discipline, and termination</a:t>
            </a:r>
          </a:p>
          <a:p>
            <a:pPr marL="111125" indent="-111125">
              <a:buFont typeface="Arial" panose="020B0604020202020204" pitchFamily="34" charset="0"/>
              <a:buChar char="•"/>
            </a:pPr>
            <a:r>
              <a:rPr lang="en-US" sz="1300" dirty="0" smtClean="0">
                <a:latin typeface="Constantia" panose="02030602050306030303" pitchFamily="18" charset="0"/>
              </a:rPr>
              <a:t>Student conduct and discipline</a:t>
            </a:r>
          </a:p>
          <a:p>
            <a:pPr marL="111125" indent="-111125">
              <a:buFont typeface="Arial" panose="020B0604020202020204" pitchFamily="34" charset="0"/>
              <a:buChar char="•"/>
            </a:pPr>
            <a:r>
              <a:rPr lang="en-US" sz="1300" dirty="0" smtClean="0">
                <a:latin typeface="Constantia" panose="02030602050306030303" pitchFamily="18" charset="0"/>
              </a:rPr>
              <a:t>Discrimination, bullying, and harassment claims</a:t>
            </a:r>
          </a:p>
          <a:p>
            <a:pPr marL="111125" indent="-111125">
              <a:buFont typeface="Arial" panose="020B0604020202020204" pitchFamily="34" charset="0"/>
              <a:buChar char="•"/>
            </a:pPr>
            <a:r>
              <a:rPr lang="en-US" sz="1300" dirty="0" smtClean="0">
                <a:latin typeface="Constantia" panose="02030602050306030303" pitchFamily="18" charset="0"/>
              </a:rPr>
              <a:t>Contract interpretation and administration</a:t>
            </a:r>
          </a:p>
          <a:p>
            <a:pPr marL="111125" indent="-111125">
              <a:buFont typeface="Arial" panose="020B0604020202020204" pitchFamily="34" charset="0"/>
              <a:buChar char="•"/>
            </a:pPr>
            <a:r>
              <a:rPr lang="en-US" sz="1300" dirty="0" smtClean="0">
                <a:latin typeface="Constantia" panose="02030602050306030303" pitchFamily="18" charset="0"/>
              </a:rPr>
              <a:t>Building and construction matters</a:t>
            </a:r>
          </a:p>
          <a:p>
            <a:pPr marL="111125" indent="-111125">
              <a:buFont typeface="Arial" panose="020B0604020202020204" pitchFamily="34" charset="0"/>
              <a:buChar char="•"/>
            </a:pPr>
            <a:r>
              <a:rPr lang="en-US" sz="1300" dirty="0" smtClean="0">
                <a:latin typeface="Constantia" panose="02030602050306030303" pitchFamily="18" charset="0"/>
              </a:rPr>
              <a:t>Special education matters</a:t>
            </a:r>
          </a:p>
          <a:p>
            <a:pPr marL="111125" indent="-111125">
              <a:buFont typeface="Arial" panose="020B0604020202020204" pitchFamily="34" charset="0"/>
              <a:buChar char="•"/>
            </a:pPr>
            <a:r>
              <a:rPr lang="en-US" sz="1300" dirty="0" smtClean="0">
                <a:latin typeface="Constantia" panose="02030602050306030303" pitchFamily="18" charset="0"/>
              </a:rPr>
              <a:t>Policy formulation, revision, and implementation </a:t>
            </a:r>
          </a:p>
          <a:p>
            <a:pPr marL="111125" indent="-111125">
              <a:buFont typeface="Arial" panose="020B0604020202020204" pitchFamily="34" charset="0"/>
              <a:buChar char="•"/>
            </a:pPr>
            <a:r>
              <a:rPr lang="en-US" sz="1300" dirty="0" smtClean="0">
                <a:latin typeface="Constantia" panose="02030602050306030303" pitchFamily="18" charset="0"/>
              </a:rPr>
              <a:t>Personnel policies and job descriptions</a:t>
            </a:r>
          </a:p>
          <a:p>
            <a:pPr marL="111125" indent="-111125">
              <a:buFont typeface="Arial" panose="020B0604020202020204" pitchFamily="34" charset="0"/>
              <a:buChar char="•"/>
            </a:pPr>
            <a:r>
              <a:rPr lang="en-US" sz="1300" dirty="0" smtClean="0">
                <a:latin typeface="Constantia" panose="02030602050306030303" pitchFamily="18" charset="0"/>
              </a:rPr>
              <a:t>Negotiations and collective bargaining</a:t>
            </a:r>
          </a:p>
          <a:p>
            <a:pPr marL="111125" indent="-111125">
              <a:buFont typeface="Arial" panose="020B0604020202020204" pitchFamily="34" charset="0"/>
              <a:buChar char="•"/>
            </a:pPr>
            <a:r>
              <a:rPr lang="en-US" sz="1300" dirty="0" smtClean="0">
                <a:latin typeface="Constantia" panose="02030602050306030303" pitchFamily="18" charset="0"/>
              </a:rPr>
              <a:t>Grievance and interest arbitrations</a:t>
            </a:r>
            <a:endParaRPr lang="en-US" sz="1300" dirty="0">
              <a:latin typeface="Constantia" panose="02030602050306030303" pitchFamily="18" charset="0"/>
            </a:endParaRPr>
          </a:p>
          <a:p>
            <a:r>
              <a:rPr lang="en-US" sz="1300" dirty="0">
                <a:latin typeface="Constantia" panose="02030602050306030303" pitchFamily="18" charset="0"/>
              </a:rPr>
              <a:t> </a:t>
            </a:r>
          </a:p>
          <a:p>
            <a:endParaRPr lang="en-US" sz="800" dirty="0">
              <a:latin typeface="Constantia" panose="02030602050306030303" pitchFamily="18" charset="0"/>
            </a:endParaRPr>
          </a:p>
        </p:txBody>
      </p:sp>
      <p:sp>
        <p:nvSpPr>
          <p:cNvPr id="6" name="TextBox 5"/>
          <p:cNvSpPr txBox="1"/>
          <p:nvPr/>
        </p:nvSpPr>
        <p:spPr>
          <a:xfrm>
            <a:off x="177800" y="834442"/>
            <a:ext cx="6705600" cy="4955203"/>
          </a:xfrm>
          <a:prstGeom prst="rect">
            <a:avLst/>
          </a:prstGeom>
          <a:noFill/>
        </p:spPr>
        <p:txBody>
          <a:bodyPr wrap="square" rtlCol="0">
            <a:spAutoFit/>
          </a:bodyPr>
          <a:lstStyle/>
          <a:p>
            <a:pPr algn="ctr"/>
            <a:endParaRPr lang="en-US" sz="4800" dirty="0" smtClean="0">
              <a:solidFill>
                <a:schemeClr val="bg1"/>
              </a:solidFill>
              <a:latin typeface="Constantia" panose="02030602050306030303" pitchFamily="18" charset="0"/>
            </a:endParaRPr>
          </a:p>
          <a:p>
            <a:pPr algn="ctr"/>
            <a:r>
              <a:rPr lang="en-US" sz="4800" dirty="0" smtClean="0">
                <a:solidFill>
                  <a:schemeClr val="bg1"/>
                </a:solidFill>
                <a:latin typeface="Constantia" panose="02030602050306030303" pitchFamily="18" charset="0"/>
              </a:rPr>
              <a:t>SCHOOL LAW: </a:t>
            </a:r>
            <a:r>
              <a:rPr lang="en-US" sz="4800" dirty="0">
                <a:solidFill>
                  <a:schemeClr val="bg1"/>
                </a:solidFill>
                <a:latin typeface="Constantia" panose="02030602050306030303" pitchFamily="18" charset="0"/>
              </a:rPr>
              <a:t/>
            </a:r>
            <a:br>
              <a:rPr lang="en-US" sz="4800" dirty="0">
                <a:solidFill>
                  <a:schemeClr val="bg1"/>
                </a:solidFill>
                <a:latin typeface="Constantia" panose="02030602050306030303" pitchFamily="18" charset="0"/>
              </a:rPr>
            </a:br>
            <a:r>
              <a:rPr lang="en-US" sz="4800" dirty="0">
                <a:solidFill>
                  <a:schemeClr val="bg1"/>
                </a:solidFill>
                <a:latin typeface="Constantia" panose="02030602050306030303" pitchFamily="18" charset="0"/>
              </a:rPr>
              <a:t>STAFF AND STUDENT </a:t>
            </a:r>
            <a:r>
              <a:rPr lang="en-US" sz="4800" dirty="0" smtClean="0">
                <a:solidFill>
                  <a:schemeClr val="bg1"/>
                </a:solidFill>
                <a:latin typeface="Constantia" panose="02030602050306030303" pitchFamily="18" charset="0"/>
              </a:rPr>
              <a:t>ISSUES</a:t>
            </a:r>
          </a:p>
          <a:p>
            <a:pPr algn="ctr"/>
            <a:endParaRPr lang="en-US" sz="4800" dirty="0">
              <a:solidFill>
                <a:schemeClr val="bg1"/>
              </a:solidFill>
              <a:latin typeface="Constantia" panose="02030602050306030303" pitchFamily="18" charset="0"/>
            </a:endParaRPr>
          </a:p>
          <a:p>
            <a:pPr algn="ctr"/>
            <a:r>
              <a:rPr lang="en-US" sz="2000" dirty="0" smtClean="0">
                <a:solidFill>
                  <a:schemeClr val="bg1"/>
                </a:solidFill>
                <a:latin typeface="Constantia" panose="02030602050306030303" pitchFamily="18" charset="0"/>
              </a:rPr>
              <a:t>Brett </a:t>
            </a:r>
            <a:r>
              <a:rPr lang="en-US" sz="2000" dirty="0">
                <a:solidFill>
                  <a:schemeClr val="bg1"/>
                </a:solidFill>
                <a:latin typeface="Constantia" panose="02030602050306030303" pitchFamily="18" charset="0"/>
              </a:rPr>
              <a:t>S. Nitzschke </a:t>
            </a:r>
            <a:r>
              <a:rPr lang="en-US" sz="2000" dirty="0" smtClean="0">
                <a:solidFill>
                  <a:schemeClr val="bg1"/>
                </a:solidFill>
                <a:latin typeface="Constantia" panose="02030602050306030303" pitchFamily="18" charset="0"/>
              </a:rPr>
              <a:t>| Holly A. </a:t>
            </a:r>
            <a:r>
              <a:rPr lang="en-US" sz="2000" dirty="0" smtClean="0">
                <a:solidFill>
                  <a:schemeClr val="bg1"/>
                </a:solidFill>
                <a:latin typeface="Constantia" panose="02030602050306030303" pitchFamily="18" charset="0"/>
              </a:rPr>
              <a:t>Corkery</a:t>
            </a:r>
          </a:p>
          <a:p>
            <a:pPr algn="ctr">
              <a:lnSpc>
                <a:spcPct val="130000"/>
              </a:lnSpc>
            </a:pPr>
            <a:r>
              <a:rPr lang="en-US" sz="2000" dirty="0" smtClean="0">
                <a:solidFill>
                  <a:schemeClr val="bg1"/>
                </a:solidFill>
                <a:latin typeface="Constantia" panose="02030602050306030303" pitchFamily="18" charset="0"/>
              </a:rPr>
              <a:t>Lynch Dallas, P.C.</a:t>
            </a:r>
          </a:p>
          <a:p>
            <a:pPr algn="ctr">
              <a:lnSpc>
                <a:spcPct val="150000"/>
              </a:lnSpc>
            </a:pPr>
            <a:r>
              <a:rPr lang="en-US" sz="2000" dirty="0" smtClean="0">
                <a:solidFill>
                  <a:schemeClr val="bg1"/>
                </a:solidFill>
                <a:latin typeface="Constantia" panose="02030602050306030303" pitchFamily="18" charset="0"/>
              </a:rPr>
              <a:t>July 17, </a:t>
            </a:r>
            <a:r>
              <a:rPr lang="en-US" sz="2000" dirty="0" smtClean="0">
                <a:solidFill>
                  <a:schemeClr val="bg1"/>
                </a:solidFill>
                <a:latin typeface="Constantia" panose="02030602050306030303" pitchFamily="18" charset="0"/>
              </a:rPr>
              <a:t>2015</a:t>
            </a:r>
            <a:endParaRPr lang="en-US" sz="20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2000392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r>
              <a:rPr lang="en-US" dirty="0" smtClean="0"/>
              <a: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5170646"/>
          </a:xfrm>
          <a:prstGeom prst="rect">
            <a:avLst/>
          </a:prstGeom>
          <a:noFill/>
        </p:spPr>
        <p:txBody>
          <a:bodyPr wrap="square" rtlCol="0">
            <a:spAutoFit/>
          </a:bodyPr>
          <a:lstStyle/>
          <a:p>
            <a:pPr marL="571500" indent="-571500">
              <a:buFont typeface="Wingdings" panose="05000000000000000000" pitchFamily="2" charset="2"/>
              <a:buChar char="Ø"/>
            </a:pPr>
            <a:r>
              <a:rPr lang="en-US" sz="4000" dirty="0" smtClean="0">
                <a:solidFill>
                  <a:schemeClr val="tx2"/>
                </a:solidFill>
              </a:rPr>
              <a:t>Snapchat</a:t>
            </a:r>
          </a:p>
          <a:p>
            <a:pPr marL="1028700" lvl="1" indent="-571500">
              <a:buFont typeface="Wingdings" panose="05000000000000000000" pitchFamily="2" charset="2"/>
              <a:buChar char="Ø"/>
            </a:pPr>
            <a:r>
              <a:rPr lang="en-US" sz="2800" dirty="0" smtClean="0">
                <a:solidFill>
                  <a:schemeClr val="tx2"/>
                </a:solidFill>
                <a:latin typeface="+mj-lt"/>
              </a:rPr>
              <a:t>Photo sharing application</a:t>
            </a:r>
          </a:p>
          <a:p>
            <a:pPr marL="1028700" lvl="1" indent="-571500">
              <a:buFont typeface="Wingdings" panose="05000000000000000000" pitchFamily="2" charset="2"/>
              <a:buChar char="Ø"/>
            </a:pPr>
            <a:r>
              <a:rPr lang="en-US" sz="2800" dirty="0" smtClean="0">
                <a:solidFill>
                  <a:schemeClr val="tx2"/>
                </a:solidFill>
                <a:latin typeface="+mj-lt"/>
                <a:cs typeface="Arial" panose="020B0604020202020204" pitchFamily="34" charset="0"/>
              </a:rPr>
              <a:t>100 million users share 400 million “snaps” per day.</a:t>
            </a:r>
          </a:p>
          <a:p>
            <a:pPr marL="1028700" lvl="1" indent="-571500">
              <a:buFont typeface="Wingdings" panose="05000000000000000000" pitchFamily="2" charset="2"/>
              <a:buChar char="Ø"/>
            </a:pPr>
            <a:r>
              <a:rPr lang="en-US" sz="2800" dirty="0" smtClean="0">
                <a:solidFill>
                  <a:schemeClr val="tx2"/>
                </a:solidFill>
                <a:latin typeface="+mj-lt"/>
                <a:cs typeface="Arial" panose="020B0604020202020204" pitchFamily="34" charset="0"/>
              </a:rPr>
              <a:t>70% of all users are women.</a:t>
            </a:r>
          </a:p>
          <a:p>
            <a:pPr marL="571500" indent="-571500">
              <a:buFont typeface="Wingdings" panose="05000000000000000000" pitchFamily="2" charset="2"/>
              <a:buChar char="Ø"/>
            </a:pPr>
            <a:r>
              <a:rPr lang="en-US" sz="3600" dirty="0" err="1">
                <a:solidFill>
                  <a:schemeClr val="tx2"/>
                </a:solidFill>
              </a:rPr>
              <a:t>Yik</a:t>
            </a:r>
            <a:r>
              <a:rPr lang="en-US" sz="3600" dirty="0">
                <a:solidFill>
                  <a:schemeClr val="tx2"/>
                </a:solidFill>
              </a:rPr>
              <a:t> Yak</a:t>
            </a:r>
          </a:p>
          <a:p>
            <a:pPr marL="1028700" lvl="1" indent="-571500">
              <a:buFont typeface="Wingdings" panose="05000000000000000000" pitchFamily="2" charset="2"/>
              <a:buChar char="Ø"/>
            </a:pPr>
            <a:r>
              <a:rPr lang="en-US" sz="2400" dirty="0" err="1">
                <a:solidFill>
                  <a:schemeClr val="tx2"/>
                </a:solidFill>
              </a:rPr>
              <a:t>Yik</a:t>
            </a:r>
            <a:r>
              <a:rPr lang="en-US" sz="2400" dirty="0">
                <a:solidFill>
                  <a:schemeClr val="tx2"/>
                </a:solidFill>
              </a:rPr>
              <a:t> Yak is an anonymous share application that allows users to post/read “Yaks” within a ten mile radius.</a:t>
            </a:r>
          </a:p>
          <a:p>
            <a:pPr marL="1028700" lvl="1" indent="-571500">
              <a:buFont typeface="Wingdings" panose="05000000000000000000" pitchFamily="2" charset="2"/>
              <a:buChar char="Ø"/>
            </a:pPr>
            <a:r>
              <a:rPr lang="en-US" sz="2400" dirty="0">
                <a:solidFill>
                  <a:schemeClr val="tx2"/>
                </a:solidFill>
              </a:rPr>
              <a:t>Users can “vote up” (like) or “vote down” dislike on different Yaks </a:t>
            </a:r>
            <a:endParaRPr lang="en-US" sz="2400" dirty="0">
              <a:solidFill>
                <a:schemeClr val="tx1">
                  <a:lumMod val="75000"/>
                  <a:lumOff val="25000"/>
                </a:schemeClr>
              </a:solidFill>
            </a:endParaRPr>
          </a:p>
          <a:p>
            <a:pPr marL="1028700" lvl="1" indent="-571500">
              <a:buFont typeface="Wingdings" panose="05000000000000000000" pitchFamily="2" charset="2"/>
              <a:buChar char="Ø"/>
            </a:pPr>
            <a:endParaRPr lang="en-US" sz="2800" dirty="0" smtClean="0">
              <a:solidFill>
                <a:schemeClr val="tx1">
                  <a:lumMod val="75000"/>
                  <a:lumOff val="25000"/>
                </a:schemeClr>
              </a:solidFill>
              <a:latin typeface="+mj-lt"/>
              <a:cs typeface="Arial" panose="020B0604020202020204" pitchFamily="34" charset="0"/>
            </a:endParaRPr>
          </a:p>
          <a:p>
            <a:pPr marL="742950" lvl="1" indent="-285750">
              <a:buFont typeface="Wingdings" charset="2"/>
              <a:buChar char="Ø"/>
            </a:pPr>
            <a:endParaRPr lang="en-US" dirty="0"/>
          </a:p>
        </p:txBody>
      </p:sp>
    </p:spTree>
    <p:extLst>
      <p:ext uri="{BB962C8B-B14F-4D97-AF65-F5344CB8AC3E}">
        <p14:creationId xmlns:p14="http://schemas.microsoft.com/office/powerpoint/2010/main" val="4159913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r>
              <a:rPr lang="en-US" dirty="0" smtClean="0"/>
              <a: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5478423"/>
          </a:xfrm>
          <a:prstGeom prst="rect">
            <a:avLst/>
          </a:prstGeom>
          <a:noFill/>
        </p:spPr>
        <p:txBody>
          <a:bodyPr wrap="square" rtlCol="0">
            <a:spAutoFit/>
          </a:bodyPr>
          <a:lstStyle/>
          <a:p>
            <a:pPr marL="571500" indent="-571500">
              <a:buFont typeface="Wingdings" panose="05000000000000000000" pitchFamily="2" charset="2"/>
              <a:buChar char="Ø"/>
            </a:pPr>
            <a:r>
              <a:rPr lang="en-US" sz="4000" dirty="0" smtClean="0">
                <a:solidFill>
                  <a:schemeClr val="tx2"/>
                </a:solidFill>
              </a:rPr>
              <a:t>What’s coming?</a:t>
            </a:r>
          </a:p>
          <a:p>
            <a:pPr marL="1028700" lvl="1" indent="-571500">
              <a:buFont typeface="Wingdings" panose="05000000000000000000" pitchFamily="2" charset="2"/>
              <a:buChar char="Ø"/>
            </a:pPr>
            <a:r>
              <a:rPr lang="en-US" sz="2400" dirty="0" smtClean="0">
                <a:solidFill>
                  <a:schemeClr val="tx2"/>
                </a:solidFill>
              </a:rPr>
              <a:t>Bubbly:  Voice-based social media network.  Users record messages to share on social media and can edit them with special effects.</a:t>
            </a:r>
          </a:p>
          <a:p>
            <a:pPr marL="1028700" lvl="1" indent="-571500">
              <a:buFont typeface="Wingdings" panose="05000000000000000000" pitchFamily="2" charset="2"/>
              <a:buChar char="Ø"/>
            </a:pPr>
            <a:r>
              <a:rPr lang="en-US" sz="2400" dirty="0" smtClean="0">
                <a:solidFill>
                  <a:schemeClr val="tx2"/>
                </a:solidFill>
              </a:rPr>
              <a:t>Whisper:  Social media network that allows users to share secrets anonymously.  Secrets are organized into categories and searchable by keywords.</a:t>
            </a:r>
          </a:p>
          <a:p>
            <a:pPr marL="1028700" lvl="1" indent="-571500">
              <a:buFont typeface="Wingdings" panose="05000000000000000000" pitchFamily="2" charset="2"/>
              <a:buChar char="Ø"/>
            </a:pPr>
            <a:r>
              <a:rPr lang="en-US" sz="2400" dirty="0" err="1" smtClean="0">
                <a:solidFill>
                  <a:schemeClr val="tx2"/>
                </a:solidFill>
              </a:rPr>
              <a:t>NOKNOK</a:t>
            </a:r>
            <a:r>
              <a:rPr lang="en-US" sz="2400" dirty="0" smtClean="0">
                <a:solidFill>
                  <a:schemeClr val="tx2"/>
                </a:solidFill>
              </a:rPr>
              <a:t>:  An application that allows users to remain anonymous. The application allows the user to anonymously see how their contacts have saved them as a contact name.  It also has an anonymous chat application.</a:t>
            </a:r>
            <a:endParaRPr lang="en-US" sz="2400" dirty="0">
              <a:solidFill>
                <a:schemeClr val="tx1">
                  <a:lumMod val="75000"/>
                  <a:lumOff val="25000"/>
                </a:schemeClr>
              </a:solidFill>
            </a:endParaRPr>
          </a:p>
          <a:p>
            <a:pPr marL="1028700" lvl="1" indent="-571500">
              <a:buFont typeface="Wingdings" panose="05000000000000000000" pitchFamily="2" charset="2"/>
              <a:buChar char="Ø"/>
            </a:pPr>
            <a:endParaRPr lang="en-US" sz="2800" dirty="0" smtClean="0">
              <a:solidFill>
                <a:schemeClr val="tx1">
                  <a:lumMod val="75000"/>
                  <a:lumOff val="25000"/>
                </a:schemeClr>
              </a:solidFill>
              <a:latin typeface="+mj-lt"/>
              <a:cs typeface="Arial" panose="020B0604020202020204" pitchFamily="34" charset="0"/>
            </a:endParaRPr>
          </a:p>
          <a:p>
            <a:pPr marL="742950" lvl="1" indent="-285750">
              <a:buFont typeface="Wingdings" charset="2"/>
              <a:buChar char="Ø"/>
            </a:pPr>
            <a:endParaRPr lang="en-US" dirty="0"/>
          </a:p>
        </p:txBody>
      </p:sp>
    </p:spTree>
    <p:extLst>
      <p:ext uri="{BB962C8B-B14F-4D97-AF65-F5344CB8AC3E}">
        <p14:creationId xmlns:p14="http://schemas.microsoft.com/office/powerpoint/2010/main" val="3785541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539704"/>
          </a:xfrm>
          <a:prstGeom prst="rect">
            <a:avLst/>
          </a:prstGeom>
          <a:noFill/>
        </p:spPr>
        <p:txBody>
          <a:bodyPr wrap="square" rtlCol="0">
            <a:spAutoFit/>
          </a:bodyPr>
          <a:lstStyle/>
          <a:p>
            <a:pPr algn="ctr"/>
            <a:r>
              <a:rPr lang="en-US" sz="4100" dirty="0" smtClean="0">
                <a:solidFill>
                  <a:schemeClr val="tx2"/>
                </a:solidFill>
              </a:rPr>
              <a:t>Why is Social Media Important to you?</a:t>
            </a:r>
          </a:p>
          <a:p>
            <a:pPr marL="457200" indent="-457200">
              <a:buFont typeface="Wingdings" panose="05000000000000000000" pitchFamily="2" charset="2"/>
              <a:buChar char="Ø"/>
            </a:pPr>
            <a:r>
              <a:rPr lang="en-US" sz="2800" b="1" dirty="0">
                <a:solidFill>
                  <a:schemeClr val="tx2"/>
                </a:solidFill>
              </a:rPr>
              <a:t>Your </a:t>
            </a:r>
            <a:r>
              <a:rPr lang="en-US" sz="2800" b="1" dirty="0" smtClean="0">
                <a:solidFill>
                  <a:schemeClr val="tx2"/>
                </a:solidFill>
              </a:rPr>
              <a:t>students and employees </a:t>
            </a:r>
            <a:r>
              <a:rPr lang="en-US" sz="2800" b="1" dirty="0">
                <a:solidFill>
                  <a:schemeClr val="tx2"/>
                </a:solidFill>
              </a:rPr>
              <a:t>are likely using it</a:t>
            </a:r>
            <a:r>
              <a:rPr lang="en-US" sz="2800" b="1" dirty="0" smtClean="0">
                <a:solidFill>
                  <a:schemeClr val="tx2"/>
                </a:solidFill>
              </a:rPr>
              <a:t>:</a:t>
            </a:r>
          </a:p>
          <a:p>
            <a:pPr marL="800100" lvl="1" indent="-342900">
              <a:buFont typeface="Wingdings" panose="05000000000000000000" pitchFamily="2" charset="2"/>
              <a:buChar char="Ø"/>
            </a:pPr>
            <a:r>
              <a:rPr lang="en-US" sz="2400" dirty="0">
                <a:solidFill>
                  <a:schemeClr val="tx2"/>
                </a:solidFill>
              </a:rPr>
              <a:t>They </a:t>
            </a:r>
            <a:r>
              <a:rPr lang="en-US" sz="2400" dirty="0" smtClean="0">
                <a:solidFill>
                  <a:schemeClr val="tx2"/>
                </a:solidFill>
              </a:rPr>
              <a:t>are likely </a:t>
            </a:r>
            <a:r>
              <a:rPr lang="en-US" sz="2400" dirty="0">
                <a:solidFill>
                  <a:schemeClr val="tx2"/>
                </a:solidFill>
              </a:rPr>
              <a:t>using it during </a:t>
            </a:r>
            <a:r>
              <a:rPr lang="en-US" sz="2400" dirty="0" smtClean="0">
                <a:solidFill>
                  <a:schemeClr val="tx2"/>
                </a:solidFill>
              </a:rPr>
              <a:t>school hours.</a:t>
            </a:r>
            <a:endParaRPr lang="en-US" sz="2400" dirty="0">
              <a:solidFill>
                <a:schemeClr val="tx2"/>
              </a:solidFill>
            </a:endParaRPr>
          </a:p>
          <a:p>
            <a:pPr marL="800100" lvl="1" indent="-342900">
              <a:buFont typeface="Wingdings" panose="05000000000000000000" pitchFamily="2" charset="2"/>
              <a:buChar char="Ø"/>
            </a:pPr>
            <a:r>
              <a:rPr lang="en-US" sz="2400" dirty="0">
                <a:solidFill>
                  <a:schemeClr val="tx2"/>
                </a:solidFill>
              </a:rPr>
              <a:t>They </a:t>
            </a:r>
            <a:r>
              <a:rPr lang="en-US" sz="2400" dirty="0" smtClean="0">
                <a:solidFill>
                  <a:schemeClr val="tx2"/>
                </a:solidFill>
              </a:rPr>
              <a:t>are likely interacting </a:t>
            </a:r>
            <a:r>
              <a:rPr lang="en-US" sz="2400" dirty="0">
                <a:solidFill>
                  <a:schemeClr val="tx2"/>
                </a:solidFill>
              </a:rPr>
              <a:t>with each other on </a:t>
            </a:r>
            <a:r>
              <a:rPr lang="en-US" sz="2400" dirty="0" smtClean="0">
                <a:solidFill>
                  <a:schemeClr val="tx2"/>
                </a:solidFill>
              </a:rPr>
              <a:t>it.</a:t>
            </a:r>
            <a:endParaRPr lang="en-US" sz="2400" dirty="0">
              <a:solidFill>
                <a:schemeClr val="tx2"/>
              </a:solidFill>
            </a:endParaRPr>
          </a:p>
          <a:p>
            <a:pPr marL="800100" lvl="1" indent="-342900">
              <a:buFont typeface="Wingdings" panose="05000000000000000000" pitchFamily="2" charset="2"/>
              <a:buChar char="Ø"/>
            </a:pPr>
            <a:r>
              <a:rPr lang="en-US" sz="2400" dirty="0">
                <a:solidFill>
                  <a:schemeClr val="tx2"/>
                </a:solidFill>
              </a:rPr>
              <a:t>They may be mentioning/representing your </a:t>
            </a:r>
            <a:r>
              <a:rPr lang="en-US" sz="2400" dirty="0" smtClean="0">
                <a:solidFill>
                  <a:schemeClr val="tx2"/>
                </a:solidFill>
              </a:rPr>
              <a:t>District on it.</a:t>
            </a:r>
            <a:endParaRPr lang="en-US" sz="2400" dirty="0">
              <a:solidFill>
                <a:schemeClr val="tx2"/>
              </a:solidFill>
            </a:endParaRPr>
          </a:p>
          <a:p>
            <a:pPr marL="914400" lvl="1" indent="-457200">
              <a:buFont typeface="Wingdings" panose="05000000000000000000" pitchFamily="2" charset="2"/>
              <a:buChar char="Ø"/>
            </a:pPr>
            <a:r>
              <a:rPr lang="en-US" sz="2400" dirty="0">
                <a:solidFill>
                  <a:schemeClr val="tx2"/>
                </a:solidFill>
              </a:rPr>
              <a:t>74% of all internet users are on social media.</a:t>
            </a:r>
          </a:p>
          <a:p>
            <a:pPr marL="914400" lvl="1" indent="-457200">
              <a:buFont typeface="Wingdings" panose="05000000000000000000" pitchFamily="2" charset="2"/>
              <a:buChar char="Ø"/>
            </a:pPr>
            <a:r>
              <a:rPr lang="en-US" sz="2400" dirty="0">
                <a:solidFill>
                  <a:schemeClr val="tx2"/>
                </a:solidFill>
              </a:rPr>
              <a:t>71% of social media users are accessing from their mobile device (i.e. they’re always connected).</a:t>
            </a:r>
          </a:p>
          <a:p>
            <a:pPr marL="914400" lvl="1" indent="-457200">
              <a:buFont typeface="Wingdings" panose="05000000000000000000" pitchFamily="2" charset="2"/>
              <a:buChar char="Ø"/>
            </a:pPr>
            <a:r>
              <a:rPr lang="en-US" sz="2400" dirty="0">
                <a:solidFill>
                  <a:schemeClr val="tx2"/>
                </a:solidFill>
              </a:rPr>
              <a:t>On average, U.S. citizens (as a whole, not just Facebook users), spend 16 minutes on Facebook per day.</a:t>
            </a:r>
          </a:p>
          <a:p>
            <a:pPr marL="800100" lvl="1" indent="-342900">
              <a:buFont typeface="Wingdings" panose="05000000000000000000" pitchFamily="2" charset="2"/>
              <a:buChar char="Ø"/>
            </a:pPr>
            <a:endParaRPr lang="en-US" sz="2400" dirty="0">
              <a:solidFill>
                <a:schemeClr val="tx2"/>
              </a:solidFill>
            </a:endParaRPr>
          </a:p>
        </p:txBody>
      </p:sp>
    </p:spTree>
    <p:extLst>
      <p:ext uri="{BB962C8B-B14F-4D97-AF65-F5344CB8AC3E}">
        <p14:creationId xmlns:p14="http://schemas.microsoft.com/office/powerpoint/2010/main" val="2057541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sz="3400" dirty="0" smtClean="0"/>
              <a:t>Issues Arising on </a:t>
            </a:r>
            <a:br>
              <a:rPr lang="en-US" sz="3400" dirty="0" smtClean="0"/>
            </a:br>
            <a:r>
              <a:rPr lang="en-US" sz="3400" dirty="0" smtClean="0"/>
              <a:t>Social Media</a:t>
            </a:r>
            <a:endParaRPr lang="en-US" sz="3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5047536"/>
          </a:xfrm>
          <a:prstGeom prst="rect">
            <a:avLst/>
          </a:prstGeom>
          <a:noFill/>
        </p:spPr>
        <p:txBody>
          <a:bodyPr wrap="square" rtlCol="0">
            <a:spAutoFit/>
          </a:bodyPr>
          <a:lstStyle/>
          <a:p>
            <a:pPr algn="ctr"/>
            <a:r>
              <a:rPr lang="en-US" sz="4100" dirty="0" smtClean="0">
                <a:solidFill>
                  <a:schemeClr val="tx2"/>
                </a:solidFill>
              </a:rPr>
              <a:t>Snap Chat &amp; Yik Yak</a:t>
            </a:r>
          </a:p>
          <a:p>
            <a:pPr marL="342900" indent="-342900">
              <a:buFont typeface="Wingdings" panose="05000000000000000000" pitchFamily="2" charset="2"/>
              <a:buChar char="Ø"/>
            </a:pPr>
            <a:r>
              <a:rPr lang="en-US" sz="4100" dirty="0" smtClean="0">
                <a:solidFill>
                  <a:schemeClr val="tx2"/>
                </a:solidFill>
              </a:rPr>
              <a:t>Snap Chat</a:t>
            </a:r>
          </a:p>
          <a:p>
            <a:pPr marL="800100" lvl="1" indent="-342900">
              <a:buFont typeface="Wingdings" panose="05000000000000000000" pitchFamily="2" charset="2"/>
              <a:buChar char="Ø"/>
            </a:pPr>
            <a:r>
              <a:rPr lang="en-US" sz="2400" dirty="0" smtClean="0">
                <a:solidFill>
                  <a:schemeClr val="tx2"/>
                </a:solidFill>
              </a:rPr>
              <a:t>Snap chat is a texting application that allows users to send and receive photos that “self-destruct” in a few seconds.</a:t>
            </a:r>
          </a:p>
          <a:p>
            <a:pPr marL="800100" lvl="1" indent="-342900">
              <a:buFont typeface="Wingdings" panose="05000000000000000000" pitchFamily="2" charset="2"/>
              <a:buChar char="Ø"/>
            </a:pPr>
            <a:r>
              <a:rPr lang="en-US" sz="2400" dirty="0" smtClean="0">
                <a:solidFill>
                  <a:schemeClr val="tx2"/>
                </a:solidFill>
              </a:rPr>
              <a:t>Snap Chat and Child Porn Issues?</a:t>
            </a:r>
          </a:p>
          <a:p>
            <a:pPr marL="1257300" lvl="2" indent="-342900">
              <a:buFont typeface="Wingdings" panose="05000000000000000000" pitchFamily="2" charset="2"/>
              <a:buChar char="Ø"/>
            </a:pPr>
            <a:r>
              <a:rPr lang="en-US" sz="2400" dirty="0" smtClean="0">
                <a:solidFill>
                  <a:schemeClr val="tx2"/>
                </a:solidFill>
              </a:rPr>
              <a:t>Recipients of snaps are able to get a screen shot of the photo and forward it to additional users</a:t>
            </a:r>
          </a:p>
          <a:p>
            <a:pPr marL="1257300" lvl="2" indent="-342900">
              <a:buFont typeface="Wingdings" panose="05000000000000000000" pitchFamily="2" charset="2"/>
              <a:buChar char="Ø"/>
            </a:pPr>
            <a:r>
              <a:rPr lang="en-US" sz="2400" dirty="0" smtClean="0">
                <a:solidFill>
                  <a:schemeClr val="tx2"/>
                </a:solidFill>
              </a:rPr>
              <a:t>Issues arise when those photos are inappropriate and involve underage students </a:t>
            </a:r>
          </a:p>
          <a:p>
            <a:pPr marL="1257300" lvl="2" indent="-342900">
              <a:buFont typeface="Wingdings" panose="05000000000000000000" pitchFamily="2" charset="2"/>
              <a:buChar char="Ø"/>
            </a:pPr>
            <a:r>
              <a:rPr lang="en-US" sz="2400" dirty="0" smtClean="0">
                <a:solidFill>
                  <a:schemeClr val="tx2"/>
                </a:solidFill>
              </a:rPr>
              <a:t>What to do?  </a:t>
            </a:r>
            <a:r>
              <a:rPr lang="en-US" sz="2400" smtClean="0">
                <a:solidFill>
                  <a:schemeClr val="tx2"/>
                </a:solidFill>
              </a:rPr>
              <a:t>Call your </a:t>
            </a:r>
            <a:r>
              <a:rPr lang="en-US" sz="2400" dirty="0" smtClean="0">
                <a:solidFill>
                  <a:schemeClr val="tx2"/>
                </a:solidFill>
              </a:rPr>
              <a:t>attorney and/or law enforcement immediately.</a:t>
            </a:r>
          </a:p>
          <a:p>
            <a:pPr marL="800100" lvl="1" indent="-342900">
              <a:buFont typeface="Wingdings" panose="05000000000000000000" pitchFamily="2" charset="2"/>
              <a:buChar char="Ø"/>
            </a:pPr>
            <a:endParaRPr lang="en-US" sz="2400" dirty="0" smtClean="0">
              <a:solidFill>
                <a:schemeClr val="tx2"/>
              </a:solidFill>
            </a:endParaRPr>
          </a:p>
        </p:txBody>
      </p:sp>
    </p:spTree>
    <p:extLst>
      <p:ext uri="{BB962C8B-B14F-4D97-AF65-F5344CB8AC3E}">
        <p14:creationId xmlns:p14="http://schemas.microsoft.com/office/powerpoint/2010/main" val="1007323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sz="3400" dirty="0"/>
              <a:t>Issues Arising on </a:t>
            </a:r>
            <a:br>
              <a:rPr lang="en-US" sz="3400" dirty="0"/>
            </a:br>
            <a:r>
              <a:rPr lang="en-US" sz="3400" dirty="0"/>
              <a:t>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678204"/>
          </a:xfrm>
          <a:prstGeom prst="rect">
            <a:avLst/>
          </a:prstGeom>
          <a:noFill/>
        </p:spPr>
        <p:txBody>
          <a:bodyPr wrap="square" rtlCol="0">
            <a:spAutoFit/>
          </a:bodyPr>
          <a:lstStyle/>
          <a:p>
            <a:pPr algn="ctr"/>
            <a:r>
              <a:rPr lang="en-US" sz="4100" dirty="0" smtClean="0">
                <a:solidFill>
                  <a:schemeClr val="tx2"/>
                </a:solidFill>
              </a:rPr>
              <a:t>Snap Chat &amp; Yik Yak</a:t>
            </a:r>
          </a:p>
          <a:p>
            <a:pPr marL="342900" indent="-342900">
              <a:buFont typeface="Wingdings" panose="05000000000000000000" pitchFamily="2" charset="2"/>
              <a:buChar char="Ø"/>
            </a:pPr>
            <a:r>
              <a:rPr lang="en-US" sz="4100" dirty="0" smtClean="0">
                <a:solidFill>
                  <a:schemeClr val="tx2"/>
                </a:solidFill>
              </a:rPr>
              <a:t>Yik Yak</a:t>
            </a:r>
          </a:p>
          <a:p>
            <a:pPr marL="800100" lvl="1" indent="-342900">
              <a:buFont typeface="Wingdings" panose="05000000000000000000" pitchFamily="2" charset="2"/>
              <a:buChar char="Ø"/>
            </a:pPr>
            <a:r>
              <a:rPr lang="en-US" sz="2400" dirty="0" smtClean="0">
                <a:solidFill>
                  <a:schemeClr val="tx2"/>
                </a:solidFill>
              </a:rPr>
              <a:t>Yik Yak is not intended for those under 18.  To keep high school students off Yik Yak, the application has created geo fencing around high schools to ensure that students cannot reach the application while at school.</a:t>
            </a:r>
          </a:p>
          <a:p>
            <a:pPr marL="800100" lvl="1" indent="-342900">
              <a:buFont typeface="Wingdings" panose="05000000000000000000" pitchFamily="2" charset="2"/>
              <a:buChar char="Ø"/>
            </a:pPr>
            <a:r>
              <a:rPr lang="en-US" sz="2400" dirty="0" smtClean="0">
                <a:solidFill>
                  <a:schemeClr val="tx2"/>
                </a:solidFill>
              </a:rPr>
              <a:t>If you think your high school is without the geo fencing contact Yik Yak at: www.yikyakapp.com/support</a:t>
            </a:r>
          </a:p>
          <a:p>
            <a:pPr marL="800100" lvl="1" indent="-342900">
              <a:buFont typeface="Wingdings" panose="05000000000000000000" pitchFamily="2" charset="2"/>
              <a:buChar char="Ø"/>
            </a:pPr>
            <a:r>
              <a:rPr lang="en-US" sz="2400" dirty="0" smtClean="0">
                <a:solidFill>
                  <a:schemeClr val="tx2"/>
                </a:solidFill>
              </a:rPr>
              <a:t>High school students are still accessing Yik Yak off school property though.</a:t>
            </a:r>
          </a:p>
          <a:p>
            <a:pPr marL="800100" lvl="1" indent="-342900">
              <a:buFont typeface="Wingdings" panose="05000000000000000000" pitchFamily="2" charset="2"/>
              <a:buChar char="Ø"/>
            </a:pPr>
            <a:endParaRPr lang="en-US" sz="2400" dirty="0" smtClean="0">
              <a:solidFill>
                <a:schemeClr val="tx2"/>
              </a:solidFill>
            </a:endParaRPr>
          </a:p>
        </p:txBody>
      </p:sp>
    </p:spTree>
    <p:extLst>
      <p:ext uri="{BB962C8B-B14F-4D97-AF65-F5344CB8AC3E}">
        <p14:creationId xmlns:p14="http://schemas.microsoft.com/office/powerpoint/2010/main" val="4051752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sz="3400" dirty="0"/>
              <a:t>Issues Arising on </a:t>
            </a:r>
            <a:br>
              <a:rPr lang="en-US" sz="3400" dirty="0"/>
            </a:br>
            <a:r>
              <a:rPr lang="en-US" sz="3400" dirty="0"/>
              <a:t>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3570208"/>
          </a:xfrm>
          <a:prstGeom prst="rect">
            <a:avLst/>
          </a:prstGeom>
          <a:noFill/>
        </p:spPr>
        <p:txBody>
          <a:bodyPr wrap="square" rtlCol="0">
            <a:spAutoFit/>
          </a:bodyPr>
          <a:lstStyle/>
          <a:p>
            <a:pPr algn="ctr"/>
            <a:r>
              <a:rPr lang="en-US" sz="4100" dirty="0" smtClean="0">
                <a:solidFill>
                  <a:schemeClr val="tx2"/>
                </a:solidFill>
              </a:rPr>
              <a:t>Snap Chat &amp; Yik Yak</a:t>
            </a:r>
          </a:p>
          <a:p>
            <a:pPr marL="342900" indent="-342900">
              <a:buFont typeface="Wingdings" panose="05000000000000000000" pitchFamily="2" charset="2"/>
              <a:buChar char="Ø"/>
            </a:pPr>
            <a:r>
              <a:rPr lang="en-US" sz="4100" dirty="0" smtClean="0">
                <a:solidFill>
                  <a:schemeClr val="tx2"/>
                </a:solidFill>
              </a:rPr>
              <a:t>Yik Yak</a:t>
            </a:r>
          </a:p>
          <a:p>
            <a:pPr marL="800100" lvl="1" indent="-342900">
              <a:buFont typeface="Wingdings" panose="05000000000000000000" pitchFamily="2" charset="2"/>
              <a:buChar char="Ø"/>
            </a:pPr>
            <a:r>
              <a:rPr lang="en-US" sz="2400" dirty="0" smtClean="0">
                <a:solidFill>
                  <a:schemeClr val="tx2"/>
                </a:solidFill>
              </a:rPr>
              <a:t>The anonymity of Yik Yak makes it an easy resource for bullies</a:t>
            </a:r>
          </a:p>
          <a:p>
            <a:pPr marL="800100" lvl="1" indent="-342900">
              <a:buFont typeface="Wingdings" panose="05000000000000000000" pitchFamily="2" charset="2"/>
              <a:buChar char="Ø"/>
            </a:pPr>
            <a:r>
              <a:rPr lang="en-US" sz="2400" dirty="0" smtClean="0">
                <a:solidFill>
                  <a:schemeClr val="tx2"/>
                </a:solidFill>
              </a:rPr>
              <a:t>Examples of Yik Yaks that involve Iowa high school students:</a:t>
            </a:r>
          </a:p>
          <a:p>
            <a:pPr marL="800100" lvl="1" indent="-342900">
              <a:buFont typeface="Wingdings" panose="05000000000000000000" pitchFamily="2" charset="2"/>
              <a:buChar char="Ø"/>
            </a:pPr>
            <a:endParaRPr lang="en-US" sz="2400" dirty="0" smtClean="0">
              <a:solidFill>
                <a:schemeClr val="tx2"/>
              </a:solidFill>
            </a:endParaRPr>
          </a:p>
          <a:p>
            <a:pPr marL="800100" lvl="1" indent="-342900">
              <a:buFont typeface="Wingdings" panose="05000000000000000000" pitchFamily="2" charset="2"/>
              <a:buChar char="Ø"/>
            </a:pPr>
            <a:endParaRPr lang="en-US" sz="2400" dirty="0" smtClean="0">
              <a:solidFill>
                <a:schemeClr val="tx2"/>
              </a:solidFill>
            </a:endParaRPr>
          </a:p>
        </p:txBody>
      </p:sp>
    </p:spTree>
    <p:extLst>
      <p:ext uri="{BB962C8B-B14F-4D97-AF65-F5344CB8AC3E}">
        <p14:creationId xmlns:p14="http://schemas.microsoft.com/office/powerpoint/2010/main" val="3174129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sz="3400" dirty="0"/>
              <a:t>Issues Arising on </a:t>
            </a:r>
            <a:br>
              <a:rPr lang="en-US" sz="3400" dirty="0"/>
            </a:br>
            <a:r>
              <a:rPr lang="en-US" sz="3400" dirty="0"/>
              <a:t>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1461939"/>
          </a:xfrm>
          <a:prstGeom prst="rect">
            <a:avLst/>
          </a:prstGeom>
          <a:noFill/>
        </p:spPr>
        <p:txBody>
          <a:bodyPr wrap="square" rtlCol="0">
            <a:spAutoFit/>
          </a:bodyPr>
          <a:lstStyle/>
          <a:p>
            <a:pPr algn="ctr"/>
            <a:r>
              <a:rPr lang="en-US" sz="4100" dirty="0" smtClean="0">
                <a:solidFill>
                  <a:schemeClr val="tx2"/>
                </a:solidFill>
              </a:rPr>
              <a:t>Snap Chat &amp; Yik Yak</a:t>
            </a:r>
          </a:p>
          <a:p>
            <a:pPr marL="800100" lvl="1" indent="-342900">
              <a:buFont typeface="Wingdings" panose="05000000000000000000" pitchFamily="2" charset="2"/>
              <a:buChar char="Ø"/>
            </a:pPr>
            <a:endParaRPr lang="en-US" sz="2400" dirty="0" smtClean="0">
              <a:solidFill>
                <a:schemeClr val="tx2"/>
              </a:solidFill>
            </a:endParaRPr>
          </a:p>
          <a:p>
            <a:pPr marL="800100" lvl="1" indent="-342900">
              <a:buFont typeface="Wingdings" panose="05000000000000000000" pitchFamily="2" charset="2"/>
              <a:buChar char="Ø"/>
            </a:pPr>
            <a:endParaRPr lang="en-US" sz="2400" dirty="0" smtClean="0">
              <a:solidFill>
                <a:schemeClr val="tx2"/>
              </a:solidFill>
            </a:endParaRPr>
          </a:p>
        </p:txBody>
      </p:sp>
      <p:pic>
        <p:nvPicPr>
          <p:cNvPr id="3074" name="Picture 2" descr="C:\Users\hgrieder\AppData\Local\Microsoft\Windows\Temporary Internet Files\Content.Outlook\6ZW9MKUZ\image (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2328213"/>
            <a:ext cx="2416951" cy="429008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grieder\AppData\Local\Microsoft\Windows\Temporary Internet Files\Content.Outlook\6ZW9MKUZ\im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2328214"/>
            <a:ext cx="2416952" cy="429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87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sz="3400" dirty="0"/>
              <a:t>Issues Arising on </a:t>
            </a:r>
            <a:br>
              <a:rPr lang="en-US" sz="3400" dirty="0"/>
            </a:br>
            <a:r>
              <a:rPr lang="en-US" sz="3400" dirty="0"/>
              <a:t>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616648"/>
          </a:xfrm>
          <a:prstGeom prst="rect">
            <a:avLst/>
          </a:prstGeom>
          <a:noFill/>
        </p:spPr>
        <p:txBody>
          <a:bodyPr wrap="square" rtlCol="0">
            <a:spAutoFit/>
          </a:bodyPr>
          <a:lstStyle/>
          <a:p>
            <a:pPr marL="457200" indent="-457200">
              <a:buFont typeface="Wingdings" charset="2"/>
              <a:buChar char="Ø"/>
            </a:pPr>
            <a:r>
              <a:rPr lang="en-US" sz="4000" dirty="0" smtClean="0">
                <a:solidFill>
                  <a:schemeClr val="tx2"/>
                </a:solidFill>
              </a:rPr>
              <a:t>Impersonation Accounts</a:t>
            </a:r>
          </a:p>
          <a:p>
            <a:pPr marL="914400" lvl="1" indent="-457200">
              <a:buFont typeface="Wingdings" charset="2"/>
              <a:buChar char="Ø"/>
            </a:pPr>
            <a:r>
              <a:rPr lang="en-US" sz="2800" dirty="0" smtClean="0">
                <a:solidFill>
                  <a:schemeClr val="tx2"/>
                </a:solidFill>
              </a:rPr>
              <a:t>What do you do if your students are impersonating you, your co-workers, or each other?</a:t>
            </a:r>
          </a:p>
          <a:p>
            <a:pPr marL="1371600" lvl="2" indent="-457200">
              <a:buFont typeface="Wingdings" charset="2"/>
              <a:buChar char="Ø"/>
            </a:pPr>
            <a:r>
              <a:rPr lang="en-US" sz="2800" dirty="0" smtClean="0">
                <a:solidFill>
                  <a:schemeClr val="tx2"/>
                </a:solidFill>
              </a:rPr>
              <a:t>Twitter:  If the account discloses that it’s an impersonation (i.e., “Not the real Michael Jordan”), then Twitter will not do anything.</a:t>
            </a:r>
          </a:p>
          <a:p>
            <a:pPr marL="1371600" lvl="2" indent="-457200">
              <a:buFont typeface="Wingdings" charset="2"/>
              <a:buChar char="Ø"/>
            </a:pPr>
            <a:r>
              <a:rPr lang="en-US" sz="2800" dirty="0" smtClean="0">
                <a:solidFill>
                  <a:schemeClr val="tx2"/>
                </a:solidFill>
              </a:rPr>
              <a:t>If they do not disclose that it’s an impersonation, then Twitter will work with you to take it down.</a:t>
            </a:r>
          </a:p>
          <a:p>
            <a:pPr lvl="1"/>
            <a:endParaRPr lang="en-US" sz="3000" dirty="0" smtClean="0">
              <a:solidFill>
                <a:schemeClr val="tx2"/>
              </a:solidFill>
            </a:endParaRPr>
          </a:p>
        </p:txBody>
      </p:sp>
    </p:spTree>
    <p:extLst>
      <p:ext uri="{BB962C8B-B14F-4D97-AF65-F5344CB8AC3E}">
        <p14:creationId xmlns:p14="http://schemas.microsoft.com/office/powerpoint/2010/main" val="904742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sz="3400" dirty="0"/>
              <a:t>Issues Arising on </a:t>
            </a:r>
            <a:br>
              <a:rPr lang="en-US" sz="3400" dirty="0"/>
            </a:br>
            <a:r>
              <a:rPr lang="en-US" sz="3400" dirty="0"/>
              <a:t>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278094"/>
          </a:xfrm>
          <a:prstGeom prst="rect">
            <a:avLst/>
          </a:prstGeom>
          <a:noFill/>
        </p:spPr>
        <p:txBody>
          <a:bodyPr wrap="square" rtlCol="0">
            <a:spAutoFit/>
          </a:bodyPr>
          <a:lstStyle/>
          <a:p>
            <a:pPr marL="457200" indent="-457200">
              <a:buFont typeface="Wingdings" charset="2"/>
              <a:buChar char="Ø"/>
            </a:pPr>
            <a:r>
              <a:rPr lang="en-US" sz="4000" dirty="0" smtClean="0">
                <a:solidFill>
                  <a:schemeClr val="tx2"/>
                </a:solidFill>
              </a:rPr>
              <a:t>Impersonation Accounts</a:t>
            </a:r>
          </a:p>
          <a:p>
            <a:pPr marL="914400" lvl="1" indent="-457200">
              <a:buFont typeface="Wingdings" charset="2"/>
              <a:buChar char="Ø"/>
            </a:pPr>
            <a:r>
              <a:rPr lang="en-US" sz="2800" dirty="0">
                <a:solidFill>
                  <a:schemeClr val="tx2"/>
                </a:solidFill>
              </a:rPr>
              <a:t>What do you do if your employees are impersonating you, your company, or each other?</a:t>
            </a:r>
          </a:p>
          <a:p>
            <a:pPr marL="1371600" lvl="2" indent="-457200">
              <a:buFont typeface="Wingdings" charset="2"/>
              <a:buChar char="Ø"/>
            </a:pPr>
            <a:r>
              <a:rPr lang="en-US" sz="2800" dirty="0">
                <a:solidFill>
                  <a:schemeClr val="tx2"/>
                </a:solidFill>
              </a:rPr>
              <a:t>Facebook:  You </a:t>
            </a:r>
            <a:r>
              <a:rPr lang="en-US" sz="2800" dirty="0" smtClean="0">
                <a:solidFill>
                  <a:schemeClr val="tx2"/>
                </a:solidFill>
              </a:rPr>
              <a:t>can </a:t>
            </a:r>
            <a:r>
              <a:rPr lang="en-US" sz="2800" dirty="0">
                <a:solidFill>
                  <a:schemeClr val="tx2"/>
                </a:solidFill>
              </a:rPr>
              <a:t>go </a:t>
            </a:r>
            <a:r>
              <a:rPr lang="en-US" sz="2800" dirty="0" smtClean="0">
                <a:solidFill>
                  <a:schemeClr val="tx2"/>
                </a:solidFill>
              </a:rPr>
              <a:t>to the </a:t>
            </a:r>
            <a:r>
              <a:rPr lang="en-US" sz="2800" dirty="0">
                <a:solidFill>
                  <a:schemeClr val="tx2"/>
                </a:solidFill>
              </a:rPr>
              <a:t>impersonator’s timeline and file a report.  Facebook has a specific impersonator option to deal with this </a:t>
            </a:r>
            <a:r>
              <a:rPr lang="en-US" sz="2800" dirty="0" smtClean="0">
                <a:solidFill>
                  <a:schemeClr val="tx2"/>
                </a:solidFill>
              </a:rPr>
              <a:t>situation.</a:t>
            </a:r>
            <a:endParaRPr lang="en-US" sz="4000" dirty="0" smtClean="0">
              <a:solidFill>
                <a:schemeClr val="tx2"/>
              </a:solidFill>
            </a:endParaRPr>
          </a:p>
          <a:p>
            <a:pPr marL="457200" indent="-457200">
              <a:buFont typeface="Wingdings" charset="2"/>
              <a:buChar char="Ø"/>
            </a:pPr>
            <a:r>
              <a:rPr lang="en-US" sz="3200" dirty="0" smtClean="0">
                <a:solidFill>
                  <a:schemeClr val="tx2"/>
                </a:solidFill>
              </a:rPr>
              <a:t>Always remember that impersonator accounts exist when doing background checks.</a:t>
            </a:r>
          </a:p>
        </p:txBody>
      </p:sp>
    </p:spTree>
    <p:extLst>
      <p:ext uri="{BB962C8B-B14F-4D97-AF65-F5344CB8AC3E}">
        <p14:creationId xmlns:p14="http://schemas.microsoft.com/office/powerpoint/2010/main" val="191180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Issues Arising on </a:t>
            </a:r>
            <a:br>
              <a:rPr lang="en-US" dirty="0"/>
            </a:br>
            <a:r>
              <a:rPr lang="en-US" dirty="0"/>
              <a:t>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555093"/>
          </a:xfrm>
          <a:prstGeom prst="rect">
            <a:avLst/>
          </a:prstGeom>
          <a:noFill/>
        </p:spPr>
        <p:txBody>
          <a:bodyPr wrap="square" rtlCol="0">
            <a:spAutoFit/>
          </a:bodyPr>
          <a:lstStyle/>
          <a:p>
            <a:pPr algn="ctr"/>
            <a:r>
              <a:rPr lang="en-US" sz="4800" dirty="0" smtClean="0">
                <a:solidFill>
                  <a:schemeClr val="tx2"/>
                </a:solidFill>
              </a:rPr>
              <a:t>Sexting</a:t>
            </a:r>
          </a:p>
          <a:p>
            <a:pPr marL="914400" lvl="1" indent="-457200">
              <a:buFont typeface="Wingdings" panose="05000000000000000000" pitchFamily="2" charset="2"/>
              <a:buChar char="Ø"/>
            </a:pPr>
            <a:r>
              <a:rPr lang="en-US" sz="3200" dirty="0">
                <a:solidFill>
                  <a:schemeClr val="tx2"/>
                </a:solidFill>
              </a:rPr>
              <a:t>Twenty-four percent of high-school-aged students have sexted and thirty-three percent of college students have done so. </a:t>
            </a:r>
            <a:endParaRPr lang="en-US" sz="3200" dirty="0" smtClean="0">
              <a:solidFill>
                <a:schemeClr val="tx2"/>
              </a:solidFill>
            </a:endParaRPr>
          </a:p>
          <a:p>
            <a:pPr marL="914400" lvl="1" indent="-457200">
              <a:buFont typeface="Wingdings" panose="05000000000000000000" pitchFamily="2" charset="2"/>
              <a:buChar char="Ø"/>
            </a:pPr>
            <a:r>
              <a:rPr lang="en-US" sz="3200" dirty="0" smtClean="0">
                <a:solidFill>
                  <a:schemeClr val="tx2"/>
                </a:solidFill>
              </a:rPr>
              <a:t>Typically, students are sexting their significant other, however ,15% of those who have sent a “sext” sent it to someone they did not know.</a:t>
            </a:r>
          </a:p>
          <a:p>
            <a:pPr marL="742950" lvl="1" indent="-285750">
              <a:buFont typeface="Wingdings" charset="2"/>
              <a:buChar char="Ø"/>
            </a:pPr>
            <a:endParaRPr lang="en-US" dirty="0"/>
          </a:p>
        </p:txBody>
      </p:sp>
    </p:spTree>
    <p:extLst>
      <p:ext uri="{BB962C8B-B14F-4D97-AF65-F5344CB8AC3E}">
        <p14:creationId xmlns:p14="http://schemas.microsoft.com/office/powerpoint/2010/main" val="1219657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1461939"/>
          </a:xfrm>
          <a:prstGeom prst="rect">
            <a:avLst/>
          </a:prstGeom>
          <a:noFill/>
        </p:spPr>
        <p:txBody>
          <a:bodyPr wrap="square" rtlCol="0">
            <a:spAutoFit/>
          </a:bodyPr>
          <a:lstStyle/>
          <a:p>
            <a:pPr algn="ctr"/>
            <a:r>
              <a:rPr lang="en-US" sz="4100" dirty="0" smtClean="0">
                <a:solidFill>
                  <a:schemeClr val="tx2"/>
                </a:solidFill>
              </a:rPr>
              <a:t>Can you identify these logos?</a:t>
            </a:r>
            <a:endParaRPr lang="en-US" sz="3600" dirty="0" smtClean="0">
              <a:solidFill>
                <a:schemeClr val="tx2"/>
              </a:solidFill>
            </a:endParaRPr>
          </a:p>
          <a:p>
            <a:pPr lvl="1"/>
            <a:endParaRPr lang="en-US" sz="3000" dirty="0" smtClean="0">
              <a:solidFill>
                <a:schemeClr val="tx2"/>
              </a:solidFill>
            </a:endParaRPr>
          </a:p>
          <a:p>
            <a:pPr marL="742950" lvl="1" indent="-285750">
              <a:buFont typeface="Wingdings" charset="2"/>
              <a:buChar char="Ø"/>
            </a:pPr>
            <a:endParaRPr lang="en-US" dirty="0"/>
          </a:p>
        </p:txBody>
      </p:sp>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514600"/>
            <a:ext cx="3200400" cy="342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947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Issues Arising on </a:t>
            </a:r>
            <a:br>
              <a:rPr lang="en-US" dirty="0"/>
            </a:br>
            <a:r>
              <a:rPr lang="en-US" dirty="0"/>
              <a:t>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3631763"/>
          </a:xfrm>
          <a:prstGeom prst="rect">
            <a:avLst/>
          </a:prstGeom>
          <a:noFill/>
        </p:spPr>
        <p:txBody>
          <a:bodyPr wrap="square" rtlCol="0">
            <a:spAutoFit/>
          </a:bodyPr>
          <a:lstStyle/>
          <a:p>
            <a:pPr algn="ctr"/>
            <a:r>
              <a:rPr lang="en-US" sz="3800" dirty="0" smtClean="0">
                <a:solidFill>
                  <a:schemeClr val="tx2"/>
                </a:solidFill>
              </a:rPr>
              <a:t>What do you do if you discover a</a:t>
            </a:r>
          </a:p>
          <a:p>
            <a:pPr algn="ctr"/>
            <a:r>
              <a:rPr lang="en-US" sz="3800" dirty="0" smtClean="0">
                <a:solidFill>
                  <a:schemeClr val="tx2"/>
                </a:solidFill>
              </a:rPr>
              <a:t>student is sexting?</a:t>
            </a:r>
          </a:p>
          <a:p>
            <a:pPr marL="571500" indent="-571500">
              <a:buFont typeface="Wingdings" panose="05000000000000000000" pitchFamily="2" charset="2"/>
              <a:buChar char="Ø"/>
            </a:pPr>
            <a:r>
              <a:rPr lang="en-US" sz="3400" dirty="0" smtClean="0">
                <a:solidFill>
                  <a:schemeClr val="tx2"/>
                </a:solidFill>
              </a:rPr>
              <a:t>Notify all parents of all students involved.</a:t>
            </a:r>
          </a:p>
          <a:p>
            <a:pPr marL="571500" indent="-571500">
              <a:buFont typeface="Wingdings" panose="05000000000000000000" pitchFamily="2" charset="2"/>
              <a:buChar char="Ø"/>
            </a:pPr>
            <a:r>
              <a:rPr lang="en-US" sz="3400" dirty="0" smtClean="0">
                <a:solidFill>
                  <a:schemeClr val="tx2"/>
                </a:solidFill>
              </a:rPr>
              <a:t>Contact the District’s Attorney and local police.</a:t>
            </a:r>
          </a:p>
          <a:p>
            <a:pPr marL="571500" indent="-571500">
              <a:buFont typeface="Wingdings" panose="05000000000000000000" pitchFamily="2" charset="2"/>
              <a:buChar char="Ø"/>
            </a:pPr>
            <a:r>
              <a:rPr lang="en-US" sz="3400" dirty="0" smtClean="0">
                <a:solidFill>
                  <a:schemeClr val="tx2"/>
                </a:solidFill>
              </a:rPr>
              <a:t>Student Discipline.</a:t>
            </a:r>
          </a:p>
          <a:p>
            <a:pPr marL="742950" lvl="1" indent="-285750">
              <a:buFont typeface="Wingdings" charset="2"/>
              <a:buChar char="Ø"/>
            </a:pPr>
            <a:endParaRPr lang="en-US" dirty="0"/>
          </a:p>
        </p:txBody>
      </p:sp>
    </p:spTree>
    <p:extLst>
      <p:ext uri="{BB962C8B-B14F-4D97-AF65-F5344CB8AC3E}">
        <p14:creationId xmlns:p14="http://schemas.microsoft.com/office/powerpoint/2010/main" val="25029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smtClean="0"/>
              <a:t>Regulating Expression on Social Media</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431983"/>
          </a:xfrm>
          <a:prstGeom prst="rect">
            <a:avLst/>
          </a:prstGeom>
          <a:noFill/>
        </p:spPr>
        <p:txBody>
          <a:bodyPr wrap="square" rtlCol="0">
            <a:spAutoFit/>
          </a:bodyPr>
          <a:lstStyle/>
          <a:p>
            <a:pPr marL="1371600" lvl="2" indent="-457200">
              <a:buFont typeface="Wingdings" panose="05000000000000000000" pitchFamily="2" charset="2"/>
              <a:buChar char="Ø"/>
            </a:pPr>
            <a:r>
              <a:rPr lang="en-US" sz="4400" dirty="0" smtClean="0">
                <a:solidFill>
                  <a:schemeClr val="tx2"/>
                </a:solidFill>
              </a:rPr>
              <a:t>When can students be disciplined for their conduct on social media?</a:t>
            </a:r>
          </a:p>
          <a:p>
            <a:pPr marL="1371600" lvl="2" indent="-457200">
              <a:buFont typeface="Wingdings" panose="05000000000000000000" pitchFamily="2" charset="2"/>
              <a:buChar char="Ø"/>
            </a:pPr>
            <a:r>
              <a:rPr lang="en-US" sz="4400" dirty="0" smtClean="0">
                <a:solidFill>
                  <a:schemeClr val="tx2"/>
                </a:solidFill>
              </a:rPr>
              <a:t>When can employees be disciplined for their conduct on social media?</a:t>
            </a:r>
          </a:p>
          <a:p>
            <a:pPr marL="742950" lvl="1" indent="-285750">
              <a:buFont typeface="Wingdings" charset="2"/>
              <a:buChar char="Ø"/>
            </a:pPr>
            <a:endParaRPr lang="en-US" dirty="0"/>
          </a:p>
        </p:txBody>
      </p:sp>
    </p:spTree>
    <p:extLst>
      <p:ext uri="{BB962C8B-B14F-4D97-AF65-F5344CB8AC3E}">
        <p14:creationId xmlns:p14="http://schemas.microsoft.com/office/powerpoint/2010/main" val="2366564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smtClean="0"/>
              <a:t>Regulating Expression on Social Media</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pic>
        <p:nvPicPr>
          <p:cNvPr id="1026" name="Picture 2" descr="C:\Users\hgrieder\AppData\Local\Microsoft\Windows\Temporary Internet Files\Content.Outlook\6ZW9MKUZ\IMG_008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2140258"/>
            <a:ext cx="5611091"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98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smtClean="0"/>
              <a:t>Regulating Expression on Social Media</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pic>
        <p:nvPicPr>
          <p:cNvPr id="1027" name="Picture 3" descr="C:\Users\hgrieder\AppData\Local\Microsoft\Windows\Temporary Internet Files\Content.Outlook\6ZW9MKUZ\IMG_008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2057400"/>
            <a:ext cx="5713114" cy="426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444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smtClean="0"/>
              <a:t>Searching/Monitoring Technology</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339650"/>
          </a:xfrm>
          <a:prstGeom prst="rect">
            <a:avLst/>
          </a:prstGeom>
          <a:noFill/>
        </p:spPr>
        <p:txBody>
          <a:bodyPr wrap="square" rtlCol="0">
            <a:spAutoFit/>
          </a:bodyPr>
          <a:lstStyle/>
          <a:p>
            <a:pPr algn="ctr"/>
            <a:r>
              <a:rPr lang="en-US" sz="3800" dirty="0" smtClean="0">
                <a:solidFill>
                  <a:schemeClr val="tx2"/>
                </a:solidFill>
              </a:rPr>
              <a:t>Searching a Student’s Wireless Device</a:t>
            </a:r>
          </a:p>
          <a:p>
            <a:pPr marL="914400" lvl="1" indent="-457200">
              <a:buFont typeface="Wingdings" panose="05000000000000000000" pitchFamily="2" charset="2"/>
              <a:buChar char="Ø"/>
            </a:pPr>
            <a:r>
              <a:rPr lang="en-US" sz="3200" dirty="0" smtClean="0">
                <a:solidFill>
                  <a:schemeClr val="tx2"/>
                </a:solidFill>
              </a:rPr>
              <a:t>First, try to get the student’s or his/her parents’ consent to search the phone.</a:t>
            </a:r>
          </a:p>
          <a:p>
            <a:pPr marL="914400" lvl="1" indent="-457200">
              <a:buFont typeface="Wingdings" panose="05000000000000000000" pitchFamily="2" charset="2"/>
              <a:buChar char="Ø"/>
            </a:pPr>
            <a:r>
              <a:rPr lang="en-US" sz="3200" dirty="0" smtClean="0">
                <a:solidFill>
                  <a:schemeClr val="tx2"/>
                </a:solidFill>
              </a:rPr>
              <a:t>If that is not successful, to conduct a valid search it must be:</a:t>
            </a:r>
          </a:p>
          <a:p>
            <a:pPr marL="1371600" lvl="2" indent="-457200">
              <a:buFont typeface="Wingdings" panose="05000000000000000000" pitchFamily="2" charset="2"/>
              <a:buChar char="Ø"/>
            </a:pPr>
            <a:r>
              <a:rPr lang="en-US" sz="3200" dirty="0" smtClean="0">
                <a:solidFill>
                  <a:schemeClr val="tx2"/>
                </a:solidFill>
              </a:rPr>
              <a:t>Justified at its inception; and</a:t>
            </a:r>
          </a:p>
          <a:p>
            <a:pPr marL="1371600" lvl="2" indent="-457200">
              <a:buFont typeface="Wingdings" panose="05000000000000000000" pitchFamily="2" charset="2"/>
              <a:buChar char="Ø"/>
            </a:pPr>
            <a:r>
              <a:rPr lang="en-US" sz="3200" dirty="0" smtClean="0">
                <a:solidFill>
                  <a:schemeClr val="tx2"/>
                </a:solidFill>
              </a:rPr>
              <a:t>Reasonable in scope.</a:t>
            </a:r>
          </a:p>
          <a:p>
            <a:pPr marL="1371600" lvl="2" indent="-457200">
              <a:buFont typeface="Wingdings" panose="05000000000000000000" pitchFamily="2" charset="2"/>
              <a:buChar char="Ø"/>
            </a:pPr>
            <a:endParaRPr lang="en-US" sz="2800" dirty="0" smtClean="0">
              <a:solidFill>
                <a:schemeClr val="tx2"/>
              </a:solidFill>
            </a:endParaRPr>
          </a:p>
          <a:p>
            <a:pPr marL="742950" lvl="1" indent="-285750">
              <a:buFont typeface="Wingdings" charset="2"/>
              <a:buChar char="Ø"/>
            </a:pPr>
            <a:endParaRPr lang="en-US" dirty="0"/>
          </a:p>
        </p:txBody>
      </p:sp>
    </p:spTree>
    <p:extLst>
      <p:ext uri="{BB962C8B-B14F-4D97-AF65-F5344CB8AC3E}">
        <p14:creationId xmlns:p14="http://schemas.microsoft.com/office/powerpoint/2010/main" val="892754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Searching/Monitoring Technology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431983"/>
          </a:xfrm>
          <a:prstGeom prst="rect">
            <a:avLst/>
          </a:prstGeom>
          <a:noFill/>
        </p:spPr>
        <p:txBody>
          <a:bodyPr wrap="square" rtlCol="0">
            <a:spAutoFit/>
          </a:bodyPr>
          <a:lstStyle/>
          <a:p>
            <a:pPr marL="0" lvl="2" algn="ctr">
              <a:spcAft>
                <a:spcPts val="600"/>
              </a:spcAft>
            </a:pPr>
            <a:r>
              <a:rPr lang="en-US" sz="4000" dirty="0">
                <a:solidFill>
                  <a:schemeClr val="tx2"/>
                </a:solidFill>
              </a:rPr>
              <a:t>Searching an Employee’s Electronic </a:t>
            </a:r>
            <a:r>
              <a:rPr lang="en-US" sz="4000" dirty="0" smtClean="0">
                <a:solidFill>
                  <a:schemeClr val="tx2"/>
                </a:solidFill>
              </a:rPr>
              <a:t>Devices</a:t>
            </a:r>
          </a:p>
          <a:p>
            <a:pPr marL="571500" lvl="2" indent="-571500">
              <a:spcAft>
                <a:spcPts val="600"/>
              </a:spcAft>
              <a:buFont typeface="Wingdings" panose="05000000000000000000" pitchFamily="2" charset="2"/>
              <a:buChar char="Ø"/>
            </a:pPr>
            <a:r>
              <a:rPr lang="en-US" sz="3200" dirty="0" smtClean="0">
                <a:solidFill>
                  <a:schemeClr val="tx2"/>
                </a:solidFill>
              </a:rPr>
              <a:t>Again, do not make this too hard.  Try to obtain the employee’s consent before going any further.</a:t>
            </a:r>
          </a:p>
          <a:p>
            <a:pPr marL="571500" lvl="2" indent="-571500">
              <a:spcAft>
                <a:spcPts val="600"/>
              </a:spcAft>
              <a:buFont typeface="Wingdings" panose="05000000000000000000" pitchFamily="2" charset="2"/>
              <a:buChar char="Ø"/>
            </a:pPr>
            <a:r>
              <a:rPr lang="en-US" sz="3200" dirty="0" smtClean="0">
                <a:solidFill>
                  <a:schemeClr val="tx2"/>
                </a:solidFill>
              </a:rPr>
              <a:t>If employee will not consent, does the employee have a reasonable expectation of privacy?</a:t>
            </a:r>
            <a:endParaRPr lang="en-US" sz="3200" dirty="0">
              <a:solidFill>
                <a:schemeClr val="tx2"/>
              </a:solidFill>
            </a:endParaRPr>
          </a:p>
        </p:txBody>
      </p:sp>
    </p:spTree>
    <p:extLst>
      <p:ext uri="{BB962C8B-B14F-4D97-AF65-F5344CB8AC3E}">
        <p14:creationId xmlns:p14="http://schemas.microsoft.com/office/powerpoint/2010/main" val="1765777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Searching/Monitoring Technology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3939540"/>
          </a:xfrm>
          <a:prstGeom prst="rect">
            <a:avLst/>
          </a:prstGeom>
          <a:noFill/>
        </p:spPr>
        <p:txBody>
          <a:bodyPr wrap="square" rtlCol="0">
            <a:spAutoFit/>
          </a:bodyPr>
          <a:lstStyle/>
          <a:p>
            <a:pPr marL="0" lvl="2" algn="ctr">
              <a:spcAft>
                <a:spcPts val="600"/>
              </a:spcAft>
            </a:pPr>
            <a:r>
              <a:rPr lang="en-US" sz="4000" dirty="0" smtClean="0">
                <a:solidFill>
                  <a:schemeClr val="tx2"/>
                </a:solidFill>
              </a:rPr>
              <a:t>Searching an Employee’s Electronic Devices</a:t>
            </a:r>
          </a:p>
          <a:p>
            <a:pPr marL="571500" lvl="2" indent="-571500">
              <a:spcAft>
                <a:spcPts val="600"/>
              </a:spcAft>
              <a:buFont typeface="Wingdings" panose="05000000000000000000" pitchFamily="2" charset="2"/>
              <a:buChar char="Ø"/>
            </a:pPr>
            <a:r>
              <a:rPr lang="en-US" sz="3200" dirty="0" smtClean="0">
                <a:solidFill>
                  <a:schemeClr val="tx2"/>
                </a:solidFill>
              </a:rPr>
              <a:t>If no reasonable expectation of privacy, likely ok to proceed with the search.</a:t>
            </a:r>
          </a:p>
          <a:p>
            <a:pPr marL="571500" lvl="2" indent="-571500">
              <a:spcAft>
                <a:spcPts val="600"/>
              </a:spcAft>
              <a:buFont typeface="Wingdings" panose="05000000000000000000" pitchFamily="2" charset="2"/>
              <a:buChar char="Ø"/>
            </a:pPr>
            <a:r>
              <a:rPr lang="en-US" sz="3200" dirty="0" smtClean="0">
                <a:solidFill>
                  <a:schemeClr val="tx2"/>
                </a:solidFill>
              </a:rPr>
              <a:t>If there is a reasonable expectation of privacy, must proceed with the “justified at its inception and reasonable in scope” analysis.</a:t>
            </a:r>
          </a:p>
        </p:txBody>
      </p:sp>
    </p:spTree>
    <p:extLst>
      <p:ext uri="{BB962C8B-B14F-4D97-AF65-F5344CB8AC3E}">
        <p14:creationId xmlns:p14="http://schemas.microsoft.com/office/powerpoint/2010/main" val="143261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Searching/Monitoring Technology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75334" y="1981200"/>
            <a:ext cx="8839200" cy="4278094"/>
          </a:xfrm>
          <a:prstGeom prst="rect">
            <a:avLst/>
          </a:prstGeom>
          <a:noFill/>
        </p:spPr>
        <p:txBody>
          <a:bodyPr wrap="square" rtlCol="0">
            <a:spAutoFit/>
          </a:bodyPr>
          <a:lstStyle/>
          <a:p>
            <a:pPr marL="742950" lvl="1" indent="-285750">
              <a:buFont typeface="Wingdings" panose="05000000000000000000" pitchFamily="2" charset="2"/>
              <a:buChar char="Ø"/>
            </a:pPr>
            <a:r>
              <a:rPr lang="en-US" sz="3400" dirty="0" smtClean="0">
                <a:solidFill>
                  <a:schemeClr val="tx2"/>
                </a:solidFill>
              </a:rPr>
              <a:t>Does your District have policies governing the use of the District’s Technology?</a:t>
            </a:r>
          </a:p>
          <a:p>
            <a:pPr marL="1200150" lvl="2" indent="-285750">
              <a:buFont typeface="Wingdings" panose="05000000000000000000" pitchFamily="2" charset="2"/>
              <a:buChar char="Ø"/>
            </a:pPr>
            <a:r>
              <a:rPr lang="en-US" sz="3400" dirty="0" smtClean="0">
                <a:solidFill>
                  <a:schemeClr val="tx2"/>
                </a:solidFill>
              </a:rPr>
              <a:t>Acceptable Use Policies for District Technology, Network Systems Internet Access</a:t>
            </a:r>
          </a:p>
          <a:p>
            <a:pPr marL="1200150" lvl="2" indent="-285750">
              <a:buFont typeface="Wingdings" panose="05000000000000000000" pitchFamily="2" charset="2"/>
              <a:buChar char="Ø"/>
            </a:pPr>
            <a:r>
              <a:rPr lang="en-US" sz="3400" dirty="0" smtClean="0">
                <a:solidFill>
                  <a:schemeClr val="tx2"/>
                </a:solidFill>
              </a:rPr>
              <a:t>Cell Phone Policies</a:t>
            </a:r>
          </a:p>
          <a:p>
            <a:pPr marL="742950" lvl="1" indent="-285750">
              <a:buFont typeface="Wingdings" panose="05000000000000000000" pitchFamily="2" charset="2"/>
              <a:buChar char="Ø"/>
            </a:pPr>
            <a:r>
              <a:rPr lang="en-US" sz="3400" dirty="0" smtClean="0">
                <a:solidFill>
                  <a:schemeClr val="tx2"/>
                </a:solidFill>
              </a:rPr>
              <a:t>How Your District’s Policies Affect Your Ability to Search/Monitor Technology</a:t>
            </a:r>
            <a:endParaRPr lang="en-US" sz="3400" dirty="0">
              <a:solidFill>
                <a:schemeClr val="tx2"/>
              </a:solidFill>
            </a:endParaRPr>
          </a:p>
        </p:txBody>
      </p:sp>
    </p:spTree>
    <p:extLst>
      <p:ext uri="{BB962C8B-B14F-4D97-AF65-F5344CB8AC3E}">
        <p14:creationId xmlns:p14="http://schemas.microsoft.com/office/powerpoint/2010/main" val="3888510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Searching/Monitoring Technology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524315"/>
          </a:xfrm>
          <a:prstGeom prst="rect">
            <a:avLst/>
          </a:prstGeom>
          <a:noFill/>
        </p:spPr>
        <p:txBody>
          <a:bodyPr wrap="square" rtlCol="0">
            <a:spAutoFit/>
          </a:bodyPr>
          <a:lstStyle/>
          <a:p>
            <a:pPr marL="457200" indent="-457200">
              <a:buFont typeface="Wingdings" panose="05000000000000000000" pitchFamily="2" charset="2"/>
              <a:buChar char="Ø"/>
            </a:pPr>
            <a:r>
              <a:rPr lang="en-US" sz="3400" dirty="0">
                <a:solidFill>
                  <a:schemeClr val="tx1">
                    <a:lumMod val="75000"/>
                    <a:lumOff val="25000"/>
                  </a:schemeClr>
                </a:solidFill>
              </a:rPr>
              <a:t> Blanket E-mail Policies</a:t>
            </a:r>
          </a:p>
          <a:p>
            <a:pPr marL="914400" lvl="1" indent="-457200">
              <a:buFont typeface="Wingdings" panose="05000000000000000000" pitchFamily="2" charset="2"/>
              <a:buChar char="Ø"/>
            </a:pPr>
            <a:r>
              <a:rPr lang="en-US" sz="2800" dirty="0">
                <a:solidFill>
                  <a:schemeClr val="tx1">
                    <a:lumMod val="75000"/>
                    <a:lumOff val="25000"/>
                  </a:schemeClr>
                </a:solidFill>
              </a:rPr>
              <a:t>In 2007, the NLRB ruled that blanket policies forbidding employees from using e-mail for personal use were permissible under Section 7.</a:t>
            </a:r>
          </a:p>
          <a:p>
            <a:pPr marL="914400" lvl="1" indent="-457200">
              <a:buFont typeface="Wingdings" panose="05000000000000000000" pitchFamily="2" charset="2"/>
              <a:buChar char="Ø"/>
            </a:pPr>
            <a:r>
              <a:rPr lang="en-US" sz="2800" dirty="0">
                <a:solidFill>
                  <a:schemeClr val="tx1">
                    <a:lumMod val="75000"/>
                    <a:lumOff val="25000"/>
                  </a:schemeClr>
                </a:solidFill>
              </a:rPr>
              <a:t>The NLRB revisited the issue and overturned it (Purple Communications, Inc.).</a:t>
            </a:r>
          </a:p>
          <a:p>
            <a:pPr lvl="1" algn="ctr"/>
            <a:r>
              <a:rPr lang="en-US" sz="2400" b="1" i="1" dirty="0">
                <a:solidFill>
                  <a:schemeClr val="tx1">
                    <a:lumMod val="75000"/>
                    <a:lumOff val="25000"/>
                  </a:schemeClr>
                </a:solidFill>
              </a:rPr>
              <a:t>“[E]</a:t>
            </a:r>
            <a:r>
              <a:rPr lang="en-US" sz="2400" b="1" i="1" dirty="0" err="1">
                <a:solidFill>
                  <a:schemeClr val="tx1">
                    <a:lumMod val="75000"/>
                    <a:lumOff val="25000"/>
                  </a:schemeClr>
                </a:solidFill>
              </a:rPr>
              <a:t>mployee</a:t>
            </a:r>
            <a:r>
              <a:rPr lang="en-US" sz="2400" b="1" i="1" dirty="0">
                <a:solidFill>
                  <a:schemeClr val="tx1">
                    <a:lumMod val="75000"/>
                    <a:lumOff val="25000"/>
                  </a:schemeClr>
                </a:solidFill>
              </a:rPr>
              <a:t> use of email for statutorily protected communications on nonworking time must presumptively be permitted by employers who have chosen to give employees access to their email system.”</a:t>
            </a:r>
            <a:endParaRPr lang="en-US" sz="3400" dirty="0">
              <a:solidFill>
                <a:schemeClr val="tx2"/>
              </a:solidFill>
            </a:endParaRPr>
          </a:p>
          <a:p>
            <a:pPr marL="914400" lvl="1" indent="-457200">
              <a:buFont typeface="Wingdings" panose="05000000000000000000" pitchFamily="2" charset="2"/>
              <a:buChar char="Ø"/>
            </a:pPr>
            <a:endParaRPr lang="en-US" dirty="0"/>
          </a:p>
        </p:txBody>
      </p:sp>
    </p:spTree>
    <p:extLst>
      <p:ext uri="{BB962C8B-B14F-4D97-AF65-F5344CB8AC3E}">
        <p14:creationId xmlns:p14="http://schemas.microsoft.com/office/powerpoint/2010/main" val="1194604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Searching/Monitoring Technology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801314"/>
          </a:xfrm>
          <a:prstGeom prst="rect">
            <a:avLst/>
          </a:prstGeom>
          <a:noFill/>
        </p:spPr>
        <p:txBody>
          <a:bodyPr wrap="square" rtlCol="0">
            <a:spAutoFit/>
          </a:bodyPr>
          <a:lstStyle/>
          <a:p>
            <a:pPr marL="0" lvl="2" algn="ctr">
              <a:spcAft>
                <a:spcPts val="600"/>
              </a:spcAft>
            </a:pPr>
            <a:r>
              <a:rPr lang="en-US" sz="4000" dirty="0" smtClean="0">
                <a:solidFill>
                  <a:schemeClr val="tx2"/>
                </a:solidFill>
              </a:rPr>
              <a:t>Public Records Issues</a:t>
            </a:r>
          </a:p>
          <a:p>
            <a:pPr marL="457200" lvl="2" indent="-457200">
              <a:spcAft>
                <a:spcPts val="600"/>
              </a:spcAft>
              <a:buFont typeface="Wingdings" panose="05000000000000000000" pitchFamily="2" charset="2"/>
              <a:buChar char="Ø"/>
            </a:pPr>
            <a:r>
              <a:rPr lang="en-US" sz="3200" dirty="0" smtClean="0">
                <a:solidFill>
                  <a:schemeClr val="tx2"/>
                </a:solidFill>
              </a:rPr>
              <a:t>Public </a:t>
            </a:r>
            <a:r>
              <a:rPr lang="en-US" sz="3200" dirty="0">
                <a:solidFill>
                  <a:schemeClr val="tx2"/>
                </a:solidFill>
              </a:rPr>
              <a:t>records are “all records, documents, tape, or other information, stored or preserved in any medium, of or belonging to . . . any  . . . school corporation.”  Iowa Code § 22.1 (3) (2014).</a:t>
            </a:r>
          </a:p>
          <a:p>
            <a:pPr marL="571500" lvl="2" indent="-571500">
              <a:spcAft>
                <a:spcPts val="600"/>
              </a:spcAft>
              <a:buFont typeface="Wingdings" panose="05000000000000000000" pitchFamily="2" charset="2"/>
              <a:buChar char="Ø"/>
            </a:pPr>
            <a:r>
              <a:rPr lang="en-US" sz="3200" dirty="0">
                <a:solidFill>
                  <a:schemeClr val="tx2"/>
                </a:solidFill>
              </a:rPr>
              <a:t>It is the nature and purpose of the document, not the place where it is kept, which determines its </a:t>
            </a:r>
            <a:r>
              <a:rPr lang="en-US" sz="3200" dirty="0" smtClean="0">
                <a:solidFill>
                  <a:schemeClr val="tx2"/>
                </a:solidFill>
              </a:rPr>
              <a:t>status </a:t>
            </a:r>
            <a:r>
              <a:rPr lang="en-US" sz="3200" dirty="0">
                <a:solidFill>
                  <a:schemeClr val="tx2"/>
                </a:solidFill>
              </a:rPr>
              <a:t>as a public </a:t>
            </a:r>
            <a:r>
              <a:rPr lang="en-US" sz="3200" dirty="0" smtClean="0">
                <a:solidFill>
                  <a:schemeClr val="tx2"/>
                </a:solidFill>
              </a:rPr>
              <a:t>record.</a:t>
            </a:r>
          </a:p>
        </p:txBody>
      </p:sp>
    </p:spTree>
    <p:extLst>
      <p:ext uri="{BB962C8B-B14F-4D97-AF65-F5344CB8AC3E}">
        <p14:creationId xmlns:p14="http://schemas.microsoft.com/office/powerpoint/2010/main" val="2228279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1461939"/>
          </a:xfrm>
          <a:prstGeom prst="rect">
            <a:avLst/>
          </a:prstGeom>
          <a:noFill/>
        </p:spPr>
        <p:txBody>
          <a:bodyPr wrap="square" rtlCol="0">
            <a:spAutoFit/>
          </a:bodyPr>
          <a:lstStyle/>
          <a:p>
            <a:pPr algn="ctr"/>
            <a:r>
              <a:rPr lang="en-US" sz="4100" dirty="0" smtClean="0">
                <a:solidFill>
                  <a:schemeClr val="tx2"/>
                </a:solidFill>
              </a:rPr>
              <a:t>Can you identify these logos?</a:t>
            </a:r>
            <a:endParaRPr lang="en-US" sz="3600" dirty="0" smtClean="0">
              <a:solidFill>
                <a:schemeClr val="tx2"/>
              </a:solidFill>
            </a:endParaRPr>
          </a:p>
          <a:p>
            <a:pPr lvl="1"/>
            <a:endParaRPr lang="en-US" sz="3000" dirty="0" smtClean="0">
              <a:solidFill>
                <a:schemeClr val="tx2"/>
              </a:solidFill>
            </a:endParaRPr>
          </a:p>
          <a:p>
            <a:pPr marL="742950" lvl="1" indent="-285750">
              <a:buFont typeface="Wingdings" charset="2"/>
              <a:buChar char="Ø"/>
            </a:pPr>
            <a:endParaRPr lang="en-US" dirty="0"/>
          </a:p>
        </p:txBody>
      </p:sp>
      <p:pic>
        <p:nvPicPr>
          <p:cNvPr id="11" name="Picture 2"/>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bwMode="auto">
          <a:xfrm>
            <a:off x="2819400" y="2438400"/>
            <a:ext cx="3508341" cy="351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391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Searching/Monitoring Technology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4278094"/>
          </a:xfrm>
          <a:prstGeom prst="rect">
            <a:avLst/>
          </a:prstGeom>
          <a:noFill/>
        </p:spPr>
        <p:txBody>
          <a:bodyPr wrap="square" rtlCol="0">
            <a:spAutoFit/>
          </a:bodyPr>
          <a:lstStyle/>
          <a:p>
            <a:pPr marL="457200" indent="-457200">
              <a:buFont typeface="Wingdings" panose="05000000000000000000" pitchFamily="2" charset="2"/>
              <a:buChar char="Ø"/>
            </a:pPr>
            <a:r>
              <a:rPr lang="en-US" sz="3400" dirty="0" smtClean="0">
                <a:solidFill>
                  <a:schemeClr val="tx2"/>
                </a:solidFill>
              </a:rPr>
              <a:t>What do you do when employee conduct on their private accounts comes to your attention?</a:t>
            </a:r>
          </a:p>
          <a:p>
            <a:pPr marL="914400" lvl="1" indent="-457200">
              <a:buFont typeface="Wingdings" panose="05000000000000000000" pitchFamily="2" charset="2"/>
              <a:buChar char="Ø"/>
            </a:pPr>
            <a:r>
              <a:rPr lang="en-US" sz="3400" dirty="0" smtClean="0">
                <a:solidFill>
                  <a:schemeClr val="tx2"/>
                </a:solidFill>
              </a:rPr>
              <a:t>Community members are likely to have access to private accounts through “friending” and “following”;</a:t>
            </a:r>
          </a:p>
          <a:p>
            <a:pPr marL="457200" indent="-457200">
              <a:buFont typeface="Wingdings" panose="05000000000000000000" pitchFamily="2" charset="2"/>
              <a:buChar char="Ø"/>
            </a:pPr>
            <a:r>
              <a:rPr lang="en-US" sz="3400" dirty="0" smtClean="0">
                <a:solidFill>
                  <a:schemeClr val="tx2"/>
                </a:solidFill>
              </a:rPr>
              <a:t>What do you do when employee conduct on public accounts is not acceptable?</a:t>
            </a:r>
          </a:p>
        </p:txBody>
      </p:sp>
    </p:spTree>
    <p:extLst>
      <p:ext uri="{BB962C8B-B14F-4D97-AF65-F5344CB8AC3E}">
        <p14:creationId xmlns:p14="http://schemas.microsoft.com/office/powerpoint/2010/main" val="3564059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Searching/Monitoring Technology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5" name="TextBox 4"/>
          <p:cNvSpPr txBox="1"/>
          <p:nvPr/>
        </p:nvSpPr>
        <p:spPr>
          <a:xfrm>
            <a:off x="457200" y="1676400"/>
            <a:ext cx="8077200" cy="4909036"/>
          </a:xfrm>
          <a:prstGeom prst="rect">
            <a:avLst/>
          </a:prstGeom>
          <a:noFill/>
        </p:spPr>
        <p:txBody>
          <a:bodyPr wrap="square" rtlCol="0">
            <a:spAutoFit/>
          </a:bodyPr>
          <a:lstStyle/>
          <a:p>
            <a:pPr algn="ctr"/>
            <a:r>
              <a:rPr lang="en-US" sz="3000" dirty="0" smtClean="0">
                <a:solidFill>
                  <a:schemeClr val="tx2"/>
                </a:solidFill>
              </a:rPr>
              <a:t>Conduct that May Require Filing of a </a:t>
            </a:r>
          </a:p>
          <a:p>
            <a:pPr algn="ctr"/>
            <a:r>
              <a:rPr lang="en-US" sz="3000" dirty="0" smtClean="0">
                <a:solidFill>
                  <a:schemeClr val="tx2"/>
                </a:solidFill>
              </a:rPr>
              <a:t>BOEE Complaint</a:t>
            </a:r>
          </a:p>
          <a:p>
            <a:pPr marL="285750" indent="-285750">
              <a:buFont typeface="Wingdings" panose="05000000000000000000" pitchFamily="2" charset="2"/>
              <a:buChar char="Ø"/>
            </a:pPr>
            <a:r>
              <a:rPr lang="en-US" sz="2300" dirty="0" smtClean="0">
                <a:solidFill>
                  <a:schemeClr val="tx2"/>
                </a:solidFill>
              </a:rPr>
              <a:t>Dissemination and exhibition of obscene material to minors;</a:t>
            </a:r>
          </a:p>
          <a:p>
            <a:pPr marL="285750" indent="-285750">
              <a:buFont typeface="Wingdings" panose="05000000000000000000" pitchFamily="2" charset="2"/>
              <a:buChar char="Ø"/>
            </a:pPr>
            <a:r>
              <a:rPr lang="en-US" sz="2300" dirty="0" smtClean="0">
                <a:solidFill>
                  <a:schemeClr val="tx2"/>
                </a:solidFill>
              </a:rPr>
              <a:t>Telephone dissemination of obscene material to minors;</a:t>
            </a:r>
          </a:p>
          <a:p>
            <a:pPr marL="285750" indent="-285750">
              <a:buFont typeface="Wingdings" panose="05000000000000000000" pitchFamily="2" charset="2"/>
              <a:buChar char="Ø"/>
            </a:pPr>
            <a:r>
              <a:rPr lang="en-US" sz="2300" dirty="0" smtClean="0">
                <a:solidFill>
                  <a:schemeClr val="tx2"/>
                </a:solidFill>
              </a:rPr>
              <a:t>Sexual involvement or indecent contact with a student or minor;</a:t>
            </a:r>
          </a:p>
          <a:p>
            <a:pPr marL="285750" indent="-285750">
              <a:buFont typeface="Wingdings" panose="05000000000000000000" pitchFamily="2" charset="2"/>
              <a:buChar char="Ø"/>
            </a:pPr>
            <a:r>
              <a:rPr lang="en-US" sz="2300" dirty="0" smtClean="0">
                <a:solidFill>
                  <a:schemeClr val="tx2"/>
                </a:solidFill>
              </a:rPr>
              <a:t>Sexual exploitation of a student or minor;</a:t>
            </a:r>
          </a:p>
          <a:p>
            <a:pPr marL="285750" indent="-285750">
              <a:buFont typeface="Wingdings" panose="05000000000000000000" pitchFamily="2" charset="2"/>
              <a:buChar char="Ø"/>
            </a:pPr>
            <a:r>
              <a:rPr lang="en-US" sz="2300" dirty="0" smtClean="0">
                <a:solidFill>
                  <a:schemeClr val="tx2"/>
                </a:solidFill>
              </a:rPr>
              <a:t>Soliciting, encouraging, or consummating a romantic or otherwise inappropriate relationship with a student;</a:t>
            </a:r>
          </a:p>
          <a:p>
            <a:pPr marL="285750" indent="-285750">
              <a:buFont typeface="Wingdings" panose="05000000000000000000" pitchFamily="2" charset="2"/>
              <a:buChar char="Ø"/>
            </a:pPr>
            <a:r>
              <a:rPr lang="en-US" sz="2300" dirty="0">
                <a:solidFill>
                  <a:schemeClr val="tx2"/>
                </a:solidFill>
              </a:rPr>
              <a:t>Furnishing alcohol or illegal or unauthorized drugs or drug paraphernalia  to any student or knowingly allowing a student to consume alcohol or illegal or unauthorized drugs in the presence of the </a:t>
            </a:r>
            <a:r>
              <a:rPr lang="en-US" sz="2300" dirty="0" smtClean="0">
                <a:solidFill>
                  <a:schemeClr val="tx2"/>
                </a:solidFill>
              </a:rPr>
              <a:t>licensee.</a:t>
            </a:r>
            <a:endParaRPr lang="en-US" sz="2300" dirty="0">
              <a:solidFill>
                <a:schemeClr val="tx2"/>
              </a:solidFill>
            </a:endParaRPr>
          </a:p>
        </p:txBody>
      </p:sp>
    </p:spTree>
    <p:extLst>
      <p:ext uri="{BB962C8B-B14F-4D97-AF65-F5344CB8AC3E}">
        <p14:creationId xmlns:p14="http://schemas.microsoft.com/office/powerpoint/2010/main" val="347959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524000"/>
            <a:ext cx="8839200" cy="5509200"/>
          </a:xfrm>
          <a:prstGeom prst="rect">
            <a:avLst/>
          </a:prstGeom>
          <a:noFill/>
        </p:spPr>
        <p:txBody>
          <a:bodyPr wrap="square" rtlCol="0">
            <a:spAutoFit/>
          </a:bodyPr>
          <a:lstStyle/>
          <a:p>
            <a:pPr marL="571500" indent="-571500">
              <a:buFont typeface="Wingdings" panose="05000000000000000000" pitchFamily="2" charset="2"/>
              <a:buChar char="Ø"/>
            </a:pPr>
            <a:r>
              <a:rPr lang="en-US" sz="3600" dirty="0">
                <a:solidFill>
                  <a:schemeClr val="tx2"/>
                </a:solidFill>
              </a:rPr>
              <a:t>Facebook</a:t>
            </a:r>
          </a:p>
          <a:p>
            <a:pPr marL="1028700" lvl="1" indent="-571500">
              <a:buFont typeface="Wingdings" panose="05000000000000000000" pitchFamily="2" charset="2"/>
              <a:buChar char="Ø"/>
            </a:pPr>
            <a:r>
              <a:rPr lang="en-US" sz="2800" dirty="0" smtClean="0">
                <a:solidFill>
                  <a:schemeClr val="tx2"/>
                </a:solidFill>
              </a:rPr>
              <a:t>3.1 million active users monthly</a:t>
            </a:r>
            <a:endParaRPr lang="en-US" sz="2800" dirty="0">
              <a:solidFill>
                <a:schemeClr val="tx2"/>
              </a:solidFill>
            </a:endParaRPr>
          </a:p>
          <a:p>
            <a:pPr marL="1028700" lvl="1" indent="-571500">
              <a:buFont typeface="Wingdings" panose="05000000000000000000" pitchFamily="2" charset="2"/>
              <a:buChar char="Ø"/>
            </a:pPr>
            <a:r>
              <a:rPr lang="en-US" sz="2800" dirty="0" smtClean="0">
                <a:solidFill>
                  <a:schemeClr val="tx2"/>
                </a:solidFill>
              </a:rPr>
              <a:t>680 million mobile users</a:t>
            </a:r>
            <a:endParaRPr lang="en-US" sz="2800" dirty="0">
              <a:solidFill>
                <a:schemeClr val="tx2"/>
              </a:solidFill>
            </a:endParaRPr>
          </a:p>
          <a:p>
            <a:pPr marL="1028700" lvl="1" indent="-571500">
              <a:buFont typeface="Wingdings" panose="05000000000000000000" pitchFamily="2" charset="2"/>
              <a:buChar char="Ø"/>
            </a:pPr>
            <a:r>
              <a:rPr lang="en-US" sz="2800" dirty="0" smtClean="0">
                <a:solidFill>
                  <a:schemeClr val="tx2"/>
                </a:solidFill>
              </a:rPr>
              <a:t>On average, people spend 18 minutes/visit on Facebook.</a:t>
            </a:r>
            <a:endParaRPr lang="en-US" sz="2800" dirty="0">
              <a:solidFill>
                <a:schemeClr val="tx2"/>
              </a:solidFill>
            </a:endParaRPr>
          </a:p>
          <a:p>
            <a:pPr marL="571500" indent="-571500">
              <a:buFont typeface="Wingdings" panose="05000000000000000000" pitchFamily="2" charset="2"/>
              <a:buChar char="Ø"/>
            </a:pPr>
            <a:r>
              <a:rPr lang="en-US" sz="3600" dirty="0" smtClean="0">
                <a:solidFill>
                  <a:schemeClr val="tx1">
                    <a:lumMod val="75000"/>
                    <a:lumOff val="25000"/>
                  </a:schemeClr>
                </a:solidFill>
              </a:rPr>
              <a:t>Twitter</a:t>
            </a:r>
          </a:p>
          <a:p>
            <a:pPr marL="1028700" lvl="1" indent="-571500">
              <a:buFont typeface="Wingdings" panose="05000000000000000000" pitchFamily="2" charset="2"/>
              <a:buChar char="Ø"/>
            </a:pPr>
            <a:r>
              <a:rPr lang="en-US" sz="2400" dirty="0" smtClean="0">
                <a:solidFill>
                  <a:schemeClr val="tx1">
                    <a:lumMod val="75000"/>
                    <a:lumOff val="25000"/>
                  </a:schemeClr>
                </a:solidFill>
              </a:rPr>
              <a:t>Enables </a:t>
            </a:r>
            <a:r>
              <a:rPr lang="en-US" sz="2400" dirty="0">
                <a:solidFill>
                  <a:schemeClr val="tx1">
                    <a:lumMod val="75000"/>
                    <a:lumOff val="25000"/>
                  </a:schemeClr>
                </a:solidFill>
              </a:rPr>
              <a:t>users to send and read other Twitter </a:t>
            </a:r>
            <a:r>
              <a:rPr lang="en-US" sz="2400" dirty="0" smtClean="0">
                <a:solidFill>
                  <a:schemeClr val="tx1">
                    <a:lumMod val="75000"/>
                    <a:lumOff val="25000"/>
                  </a:schemeClr>
                </a:solidFill>
              </a:rPr>
              <a:t>users’ </a:t>
            </a:r>
            <a:r>
              <a:rPr lang="en-US" sz="2400" dirty="0">
                <a:solidFill>
                  <a:schemeClr val="tx1">
                    <a:lumMod val="75000"/>
                    <a:lumOff val="25000"/>
                  </a:schemeClr>
                </a:solidFill>
              </a:rPr>
              <a:t>messages (“Tweets”), however, messages are limited to 140 </a:t>
            </a:r>
            <a:r>
              <a:rPr lang="en-US" sz="2400" dirty="0" smtClean="0">
                <a:solidFill>
                  <a:schemeClr val="tx1">
                    <a:lumMod val="75000"/>
                    <a:lumOff val="25000"/>
                  </a:schemeClr>
                </a:solidFill>
              </a:rPr>
              <a:t>characters.</a:t>
            </a:r>
            <a:endParaRPr lang="en-US" sz="2400" dirty="0">
              <a:solidFill>
                <a:schemeClr val="tx1">
                  <a:lumMod val="75000"/>
                  <a:lumOff val="25000"/>
                </a:schemeClr>
              </a:solidFill>
            </a:endParaRPr>
          </a:p>
          <a:p>
            <a:pPr marL="1028700" lvl="1" indent="-571500">
              <a:buFont typeface="Wingdings" panose="05000000000000000000" pitchFamily="2" charset="2"/>
              <a:buChar char="Ø"/>
            </a:pPr>
            <a:r>
              <a:rPr lang="en-US" sz="2400" dirty="0" smtClean="0">
                <a:solidFill>
                  <a:schemeClr val="tx1">
                    <a:lumMod val="75000"/>
                    <a:lumOff val="25000"/>
                  </a:schemeClr>
                </a:solidFill>
              </a:rPr>
              <a:t>Over 289 active users.</a:t>
            </a:r>
            <a:endParaRPr lang="en-US" sz="2400" dirty="0">
              <a:solidFill>
                <a:schemeClr val="tx1">
                  <a:lumMod val="75000"/>
                  <a:lumOff val="25000"/>
                </a:schemeClr>
              </a:solidFill>
            </a:endParaRPr>
          </a:p>
          <a:p>
            <a:pPr marL="1028700" lvl="1" indent="-571500">
              <a:buFont typeface="Wingdings" panose="05000000000000000000" pitchFamily="2" charset="2"/>
              <a:buChar char="Ø"/>
            </a:pPr>
            <a:r>
              <a:rPr lang="en-US" sz="2400" dirty="0" smtClean="0">
                <a:solidFill>
                  <a:schemeClr val="tx1">
                    <a:lumMod val="75000"/>
                    <a:lumOff val="25000"/>
                  </a:schemeClr>
                </a:solidFill>
              </a:rPr>
              <a:t>58 million </a:t>
            </a:r>
            <a:r>
              <a:rPr lang="en-US" sz="2400" dirty="0">
                <a:solidFill>
                  <a:schemeClr val="tx1">
                    <a:lumMod val="75000"/>
                    <a:lumOff val="25000"/>
                  </a:schemeClr>
                </a:solidFill>
              </a:rPr>
              <a:t>“tweets” are </a:t>
            </a:r>
            <a:r>
              <a:rPr lang="en-US" sz="2400" dirty="0" smtClean="0">
                <a:solidFill>
                  <a:schemeClr val="tx1">
                    <a:lumMod val="75000"/>
                    <a:lumOff val="25000"/>
                  </a:schemeClr>
                </a:solidFill>
              </a:rPr>
              <a:t>sent per day.</a:t>
            </a:r>
            <a:endParaRPr lang="en-US" sz="3600" dirty="0" smtClean="0">
              <a:solidFill>
                <a:schemeClr val="tx2"/>
              </a:solidFill>
            </a:endParaRPr>
          </a:p>
          <a:p>
            <a:pPr lvl="1"/>
            <a:endParaRPr lang="en-US" sz="3000" dirty="0" smtClean="0">
              <a:solidFill>
                <a:schemeClr val="tx2"/>
              </a:solidFill>
            </a:endParaRPr>
          </a:p>
          <a:p>
            <a:pPr marL="742950" lvl="1" indent="-285750">
              <a:buFont typeface="Wingdings" charset="2"/>
              <a:buChar char="Ø"/>
            </a:pPr>
            <a:endParaRPr lang="en-US" dirty="0"/>
          </a:p>
        </p:txBody>
      </p:sp>
    </p:spTree>
    <p:extLst>
      <p:ext uri="{BB962C8B-B14F-4D97-AF65-F5344CB8AC3E}">
        <p14:creationId xmlns:p14="http://schemas.microsoft.com/office/powerpoint/2010/main" val="1110272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1461939"/>
          </a:xfrm>
          <a:prstGeom prst="rect">
            <a:avLst/>
          </a:prstGeom>
          <a:noFill/>
        </p:spPr>
        <p:txBody>
          <a:bodyPr wrap="square" rtlCol="0">
            <a:spAutoFit/>
          </a:bodyPr>
          <a:lstStyle/>
          <a:p>
            <a:pPr algn="ctr"/>
            <a:r>
              <a:rPr lang="en-US" sz="4100" dirty="0" smtClean="0">
                <a:solidFill>
                  <a:schemeClr val="tx2"/>
                </a:solidFill>
              </a:rPr>
              <a:t>Can you identify these logos?</a:t>
            </a:r>
            <a:endParaRPr lang="en-US" sz="3600" dirty="0" smtClean="0">
              <a:solidFill>
                <a:schemeClr val="tx2"/>
              </a:solidFill>
            </a:endParaRPr>
          </a:p>
          <a:p>
            <a:pPr lvl="1"/>
            <a:endParaRPr lang="en-US" sz="3000" dirty="0" smtClean="0">
              <a:solidFill>
                <a:schemeClr val="tx2"/>
              </a:solidFill>
            </a:endParaRPr>
          </a:p>
          <a:p>
            <a:pPr marL="742950" lvl="1" indent="-285750">
              <a:buFont typeface="Wingdings" charset="2"/>
              <a:buChar char="Ø"/>
            </a:pPr>
            <a:endParaRPr lang="en-US" dirty="0"/>
          </a:p>
        </p:txBody>
      </p:sp>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667000"/>
            <a:ext cx="4724400" cy="3143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564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1461939"/>
          </a:xfrm>
          <a:prstGeom prst="rect">
            <a:avLst/>
          </a:prstGeom>
          <a:noFill/>
        </p:spPr>
        <p:txBody>
          <a:bodyPr wrap="square" rtlCol="0">
            <a:spAutoFit/>
          </a:bodyPr>
          <a:lstStyle/>
          <a:p>
            <a:pPr algn="ctr"/>
            <a:r>
              <a:rPr lang="en-US" sz="4100" dirty="0" smtClean="0">
                <a:solidFill>
                  <a:schemeClr val="tx2"/>
                </a:solidFill>
              </a:rPr>
              <a:t>Can you identify these logos?</a:t>
            </a:r>
            <a:endParaRPr lang="en-US" sz="3600" dirty="0" smtClean="0">
              <a:solidFill>
                <a:schemeClr val="tx2"/>
              </a:solidFill>
            </a:endParaRPr>
          </a:p>
          <a:p>
            <a:pPr lvl="1"/>
            <a:endParaRPr lang="en-US" sz="3000" dirty="0" smtClean="0">
              <a:solidFill>
                <a:schemeClr val="tx2"/>
              </a:solidFill>
            </a:endParaRPr>
          </a:p>
          <a:p>
            <a:pPr marL="742950" lvl="1" indent="-285750">
              <a:buFont typeface="Wingdings" charset="2"/>
              <a:buChar char="Ø"/>
            </a:pPr>
            <a:endParaRPr lang="en-US" dirty="0"/>
          </a:p>
        </p:txBody>
      </p:sp>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514600"/>
            <a:ext cx="3186058" cy="318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991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14300" y="1676400"/>
            <a:ext cx="8839200" cy="4431983"/>
          </a:xfrm>
          <a:prstGeom prst="rect">
            <a:avLst/>
          </a:prstGeom>
          <a:noFill/>
        </p:spPr>
        <p:txBody>
          <a:bodyPr wrap="square" rtlCol="0">
            <a:spAutoFit/>
          </a:bodyPr>
          <a:lstStyle/>
          <a:p>
            <a:pPr marL="571500" indent="-571500">
              <a:buFont typeface="Wingdings" panose="05000000000000000000" pitchFamily="2" charset="2"/>
              <a:buChar char="Ø"/>
            </a:pPr>
            <a:r>
              <a:rPr lang="en-US" sz="4000" dirty="0" smtClean="0">
                <a:solidFill>
                  <a:schemeClr val="tx2"/>
                </a:solidFill>
              </a:rPr>
              <a:t>Instagram</a:t>
            </a:r>
          </a:p>
          <a:p>
            <a:pPr marL="1028700" lvl="1" indent="-571500">
              <a:buFont typeface="Wingdings" panose="05000000000000000000" pitchFamily="2" charset="2"/>
              <a:buChar char="Ø"/>
            </a:pPr>
            <a:r>
              <a:rPr lang="en-US" sz="2800" dirty="0" smtClean="0">
                <a:solidFill>
                  <a:schemeClr val="tx2"/>
                </a:solidFill>
              </a:rPr>
              <a:t>Photo and video sharing social media.</a:t>
            </a:r>
          </a:p>
          <a:p>
            <a:pPr marL="1028700" lvl="1" indent="-571500">
              <a:buFont typeface="Wingdings" panose="05000000000000000000" pitchFamily="2" charset="2"/>
              <a:buChar char="Ø"/>
            </a:pPr>
            <a:r>
              <a:rPr lang="en-US" sz="2800" dirty="0" smtClean="0">
                <a:solidFill>
                  <a:schemeClr val="tx2"/>
                </a:solidFill>
              </a:rPr>
              <a:t>300 million active users</a:t>
            </a:r>
          </a:p>
          <a:p>
            <a:pPr marL="1028700" lvl="1" indent="-571500">
              <a:buFont typeface="Wingdings" panose="05000000000000000000" pitchFamily="2" charset="2"/>
              <a:buChar char="Ø"/>
            </a:pPr>
            <a:r>
              <a:rPr lang="en-US" sz="2800" dirty="0" smtClean="0">
                <a:solidFill>
                  <a:schemeClr val="tx2"/>
                </a:solidFill>
              </a:rPr>
              <a:t>75 million daily users</a:t>
            </a:r>
          </a:p>
          <a:p>
            <a:pPr marL="1028700" lvl="1" indent="-571500">
              <a:buFont typeface="Wingdings" panose="05000000000000000000" pitchFamily="2" charset="2"/>
              <a:buChar char="Ø"/>
            </a:pPr>
            <a:r>
              <a:rPr lang="en-US" sz="2800" dirty="0" smtClean="0">
                <a:solidFill>
                  <a:schemeClr val="tx2"/>
                </a:solidFill>
              </a:rPr>
              <a:t>55 million photos shared per day</a:t>
            </a:r>
          </a:p>
          <a:p>
            <a:pPr marL="571500" indent="-571500">
              <a:buFont typeface="Wingdings" panose="05000000000000000000" pitchFamily="2" charset="2"/>
              <a:buChar char="Ø"/>
            </a:pPr>
            <a:r>
              <a:rPr lang="en-US" sz="4000" dirty="0">
                <a:solidFill>
                  <a:schemeClr val="tx2"/>
                </a:solidFill>
              </a:rPr>
              <a:t>Pinterest</a:t>
            </a:r>
          </a:p>
          <a:p>
            <a:pPr marL="1028700" lvl="1" indent="-571500">
              <a:buFont typeface="Wingdings" panose="05000000000000000000" pitchFamily="2" charset="2"/>
              <a:buChar char="Ø"/>
            </a:pPr>
            <a:r>
              <a:rPr lang="en-US" sz="2400" dirty="0">
                <a:solidFill>
                  <a:schemeClr val="tx2"/>
                </a:solidFill>
              </a:rPr>
              <a:t>After Facebook and Twitter, it’s the third most popular social networking site.</a:t>
            </a:r>
          </a:p>
          <a:p>
            <a:pPr marL="1028700" lvl="1" indent="-571500">
              <a:buFont typeface="Wingdings" panose="05000000000000000000" pitchFamily="2" charset="2"/>
              <a:buChar char="Ø"/>
            </a:pPr>
            <a:r>
              <a:rPr lang="en-US" sz="2400" dirty="0">
                <a:solidFill>
                  <a:schemeClr val="tx2"/>
                </a:solidFill>
              </a:rPr>
              <a:t>80</a:t>
            </a:r>
            <a:r>
              <a:rPr lang="en-US" sz="2400" dirty="0">
                <a:solidFill>
                  <a:schemeClr val="tx2"/>
                </a:solidFill>
                <a:cs typeface="Arial" panose="020B0604020202020204" pitchFamily="34" charset="0"/>
              </a:rPr>
              <a:t>% of Pinterest users are female.</a:t>
            </a:r>
          </a:p>
          <a:p>
            <a:pPr marL="742950" lvl="1" indent="-285750">
              <a:buFont typeface="Wingdings" charset="2"/>
              <a:buChar char="Ø"/>
            </a:pPr>
            <a:endParaRPr lang="en-US" dirty="0"/>
          </a:p>
        </p:txBody>
      </p:sp>
    </p:spTree>
    <p:extLst>
      <p:ext uri="{BB962C8B-B14F-4D97-AF65-F5344CB8AC3E}">
        <p14:creationId xmlns:p14="http://schemas.microsoft.com/office/powerpoint/2010/main" val="1154897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1461939"/>
          </a:xfrm>
          <a:prstGeom prst="rect">
            <a:avLst/>
          </a:prstGeom>
          <a:noFill/>
        </p:spPr>
        <p:txBody>
          <a:bodyPr wrap="square" rtlCol="0">
            <a:spAutoFit/>
          </a:bodyPr>
          <a:lstStyle/>
          <a:p>
            <a:pPr algn="ctr"/>
            <a:r>
              <a:rPr lang="en-US" sz="4100" dirty="0" smtClean="0">
                <a:solidFill>
                  <a:schemeClr val="tx2"/>
                </a:solidFill>
              </a:rPr>
              <a:t>Can you identify these logos?</a:t>
            </a:r>
            <a:endParaRPr lang="en-US" sz="3600" dirty="0" smtClean="0">
              <a:solidFill>
                <a:schemeClr val="tx2"/>
              </a:solidFill>
            </a:endParaRPr>
          </a:p>
          <a:p>
            <a:pPr lvl="1"/>
            <a:endParaRPr lang="en-US" sz="3000" dirty="0" smtClean="0">
              <a:solidFill>
                <a:schemeClr val="tx2"/>
              </a:solidFill>
            </a:endParaRPr>
          </a:p>
          <a:p>
            <a:pPr marL="742950" lvl="1" indent="-285750">
              <a:buFont typeface="Wingdings" charset="2"/>
              <a:buChar char="Ø"/>
            </a:pPr>
            <a:endParaRPr lang="en-US" dirty="0"/>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438400"/>
            <a:ext cx="35052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53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55847"/>
            <a:ext cx="6096000" cy="1054394"/>
          </a:xfrm>
        </p:spPr>
        <p:txBody>
          <a:bodyPr/>
          <a:lstStyle/>
          <a:p>
            <a:r>
              <a:rPr lang="en-US" dirty="0"/>
              <a:t>What is social Media?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1133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767" y="230909"/>
            <a:ext cx="1805268" cy="685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 name="TextBox 8"/>
          <p:cNvSpPr txBox="1"/>
          <p:nvPr/>
        </p:nvSpPr>
        <p:spPr>
          <a:xfrm>
            <a:off x="7086600" y="916710"/>
            <a:ext cx="1820435" cy="226290"/>
          </a:xfrm>
          <a:prstGeom prst="rect">
            <a:avLst/>
          </a:prstGeom>
          <a:solidFill>
            <a:schemeClr val="bg1"/>
          </a:solidFill>
        </p:spPr>
        <p:txBody>
          <a:bodyPr wrap="square" rtlCol="0">
            <a:noAutofit/>
          </a:bodyPr>
          <a:lstStyle/>
          <a:p>
            <a:pPr algn="ctr"/>
            <a:r>
              <a:rPr lang="en-US" sz="700" dirty="0" smtClean="0">
                <a:latin typeface="Trebuchet MS" panose="020B0603020202020204" pitchFamily="34" charset="0"/>
              </a:rPr>
              <a:t>Established 1926</a:t>
            </a:r>
            <a:endParaRPr lang="en-US" sz="700" dirty="0">
              <a:latin typeface="Trebuchet MS" panose="020B0603020202020204" pitchFamily="34" charset="0"/>
            </a:endParaRPr>
          </a:p>
        </p:txBody>
      </p:sp>
      <p:sp>
        <p:nvSpPr>
          <p:cNvPr id="2" name="TextBox 1"/>
          <p:cNvSpPr txBox="1"/>
          <p:nvPr/>
        </p:nvSpPr>
        <p:spPr>
          <a:xfrm>
            <a:off x="152400" y="1676400"/>
            <a:ext cx="8839200" cy="1461939"/>
          </a:xfrm>
          <a:prstGeom prst="rect">
            <a:avLst/>
          </a:prstGeom>
          <a:noFill/>
        </p:spPr>
        <p:txBody>
          <a:bodyPr wrap="square" rtlCol="0">
            <a:spAutoFit/>
          </a:bodyPr>
          <a:lstStyle/>
          <a:p>
            <a:pPr algn="ctr"/>
            <a:r>
              <a:rPr lang="en-US" sz="4100" dirty="0" smtClean="0">
                <a:solidFill>
                  <a:schemeClr val="tx2"/>
                </a:solidFill>
              </a:rPr>
              <a:t>Can you identify these logos?</a:t>
            </a:r>
            <a:endParaRPr lang="en-US" sz="3600" dirty="0" smtClean="0">
              <a:solidFill>
                <a:schemeClr val="tx2"/>
              </a:solidFill>
            </a:endParaRPr>
          </a:p>
          <a:p>
            <a:pPr lvl="1"/>
            <a:endParaRPr lang="en-US" sz="3000" dirty="0" smtClean="0">
              <a:solidFill>
                <a:schemeClr val="tx2"/>
              </a:solidFill>
            </a:endParaRPr>
          </a:p>
          <a:p>
            <a:pPr marL="742950" lvl="1" indent="-285750">
              <a:buFont typeface="Wingdings" charset="2"/>
              <a:buChar char="Ø"/>
            </a:pPr>
            <a:endParaRPr lang="en-US" dirty="0"/>
          </a:p>
        </p:txBody>
      </p:sp>
      <p:sp>
        <p:nvSpPr>
          <p:cNvPr id="4" name="AutoShape 2" descr="data:image/jpeg;base64,/9j/4AAQSkZJRgABAQAAAQABAAD/2wCEAAkGBxIQEg8SEA8PDxMPDQ8SDxIQDw8QEhAQGBQWFxgTFRQYHCggGBonGxQTITYhJSkrLi4wGh8zODMsNygtLi0BCgoKDg0OGhAQGywkHyQvLCwuLywsLSw2MC8sLC0sNC8tLSwsLCwsMCwvLC0sNywsLCwsLSw0LCwsLCwsLCwsLP/AABEIAOEA4QMBEQACEQEDEQH/xAAbAAEAAwADAQAAAAAAAAAAAAAABQYHAgMEAf/EAD4QAAICAAIFCAkCBAYDAAAAAAABAgMEEQUGEiExE0FRYXGBkbEHFCIyQlJyocEj0VNikrIWNGOCosIkM0P/xAAbAQEAAgMBAQAAAAAAAAAAAAAAAwYBAgUEB//EADIRAQACAQIDBgUDAwUAAAAAAAABAgMEEQUSMRMhQVFhgTJxkdHhIrHwFTShFCNSYsH/2gAMAwEAAhEDEQA/ANxAAAAAAAAAAAAAAAAAAAAAAAAAAAAAAAAAAAAAAAAAAAAAAAAAAAAAAAAAAAAAAAAAAAAAAAAAAAAAAAAAAAAAAAAAAAAAAAAAAAAAAAAAAAAAAAAAAAAAAAAAAAAAAAAAAAAAAAAAAAAAAAAAAAAAAAAAAAAAAAAAAAAAAAAAAAAAAAAAAAAAAAAAAHRjcZXTFztnGEVzyeXculhHly0xV5rztCn6R9IME2qKXP8Amseyn2RW83ijiZuO1idsVd/WULZr3i293JRXRsZ+bM8kPDPGtTv3bfRyp18xSftKqfVsOPkxyQzXjeoie/afZOaM1/qm1G+uVWfxRe3HvXFfcxNXvwccx2nbJG3r1W7D3xsipwlGcZLNSi80zR26XrevNWd4dobAAAAAAAAAAAAAAAAAAAAAAAAB4tL6ShhapW2PdHglxlLmiuszEboNTqKYMc3uyTTWmLcXY52S3fBBP2YLoS/JJEbKXqtXk1F+a8/KPJHmXlAAACZ1a0/Zg7E03KqTXKV57svmj0SMTG736HXX01/+vjH88Wt4e+NkYzg1KM4qUWudMiXSl63rFq9JdgbAAAAAAAAAAAAAAOuy+Md0pxj2yS8w1m9Y6y4+t1/xK/64/uGO0p5x9T1uv+JX/XH9wdpTzj6uddsZe7JS7Gn5BtFonpLmGQAAAy/X/Szuv5KL9ijd1Oz4n+PEkrCpcY1XaZuzjpX91XNnHAOVdUpe7GUsuOym8vANq0tbpG7i0GAMAGiejbSLlXZRJ58k1KHVCXFePmR2haOB55tS2KfDvj3XQ1d0AAAAAAAAAAAAABQPSfRvw0+lTh4ZP8s3ornHqd9LfOFFyN1eMgNA9F9vs4mHRKuS700/JGl1k4Df9N6/KV5NFgAAHVi7lXCc3whCUn2JZhpkvyUm0+EMPtsc5SlLe5ScpdrebJnz+1ptabT4uAavbobR7xN1dS3bct76Ire34ZiZ2ejS4Jz5a448WxaPwFdEIwqgoxS5lvfW3zsh3XjDgphrFaRtCua96DhZTK+EVGypZtpZbcOdPpy4m1Zcvi2irfFOWsfqj9mZkipgFk1Av2cZBc1lc4/bNeRrbo6vB78upiPOJaoRrgAAAAAAAAAAAAAAqfpIo2sNCX8O+OfY0155G1erjcbpzaeLeUszJFTALd6Nb9nEWQ+eh5dqaflma3dvgd9s0184/ZpRGtQAAitaZ7OExL/0ZLx3fkzHV49fO2mvPoxwlUYAtvo2qTxM5fLRLLtckv3Nbu1wOsTnmfKGlka1vPpCClVanwdU/JhHmjfHaJ8pYeTPn4GE1qb/AJ3DfXL+yRi3R0OF/wB1T+eEteIl1AAAAAAAAAAAAAARGtmG5TCYiPRXtLti1JeRmOrxcRx8+mvHpv8ATvY8SqOATOp2J5PGUPgpScH2SWX7GLdHQ4Zk5NTX6NfIl1AAEXrRDawmJX+jN+Cz/BmOrya+u+mvHpLGyVRQC2+jazLEzXzUSy7VKJrd2uB22zzHo0sjWt49MXKui+T+Gmb+zEINTfkw2tPhEsTRMoQGFg1Dp2sZV/JGcvtl+TW3R0+EU5tVX03lrBGuQAAAAAAAAAAAAADhdDajKL+KLXigxaOaJhh+Kp5Oc4P4Jyj4PImh8+yU5LzXyl1Bo7MPa4ThNcYTjJdzzEt8duS0W8m4UWKcYyW9SipLsazIX0ClotWLR4uwNgDpxdKnCcHwnCUX3rINMleek184YfZBxbi1k4tproa3MmfP7RMTMS4hqldVsbyGKom3knPYl9MvZz+5i3R7eH5uy1FbT06fVsZEvCu6+XSjg7NlN7coxk0vdjnvb6t2XeZr1czi17V01tvFlJKpoBdvRlhM532tboxjCL63vf2SNLrBwLFva2Ty7mhGiygAAAAAAAAAAAAAAGS674Tk8Zb0WbNi71v+6ZLXopnFsXJqbevegTLmgGt6lYvlcHT01p1v/buX2yIrdV14Xl7TTV9O76J0w6AAAyXXbR/IYqzJZRt/Uj3+998/ElrPcpnFcHZaifKe9AmXNAy1bUvTixNKjJ/q1JRmueUeaaI7RsuPDNZGfFyz8Udfun7K1JOMkpKSyaazTRq6VqxaNpUzS2oMJNyw9nJ5vPYmtqK6k+KN4s4Wo4HW074p29JQ3+A8Vnxpy6dt+WRnmh4P6JqPT6/hedWNEeqURrbUpOTlNrg5Po7kjSZ3WHQ6X/TYop49ZSxh7AAAAAAAAAAAAAAACi+k3BbqLkuDdcux+0v+xvRXuO4u6uT2UE3VsAvXoyx2+6lvilZHfzrc/wAGl4WLgWbvtin5r8aLGAAK5rxoZ4mjags7Kc5R6ZR+KP57jas7OXxXSdvh3r8Ve/8ADKiRTgDvwOMnRONlUnGUXuf4a50JjdLizXxXi9J2mGk6B1zpvSjc1RZ/M/Yk+qXN2Mjmq1aTi2LLG1/02/ws0ZJrNNNPg08zV1YmJ6OQZAAAAAAAAAAAAAAAAACJ1pwPL4W6CWbUNqH1R3ryMx1ePX4e109q+/0Y6SqMASWrmP8AV8TTZnklPZn9Etz88+4xMbw9ehz9jnrfw8WypkS9PoAABnOu+rLrlLEUxzrk87Yr/wCcvmS+V/Y3rKscV4dNJnNjju8fT8KabuCAAy9OFx9tX/rtsr6ozkl4cBslx58mP4LTHu9v+JsZw9Zs+37GOWHo/qOq/wCcvdqvpO63GYZWXWzTnLNSnJr3Jc3AxaO56OH6jLk1VOe0z7+jVCNbwAAAAAAAAAAAAAAD40Bjms2j/V8TdXzbW1D6Zb0S1nuUbX4Oxz2r4dY90WZeMA1vUzSXrGFrzec6v059O7g+9ZfcitHeuvDNR22njfrHdKdMOgAAPjWeae9PinzgnvUjWXUmL2rcM41tJylXJ5Q6W4v4ezh2G8WcDXcHrO+TD3enh7M/N1aAwAAJnU3/ADuG+uX9kjFujocL/uqfzwa+RLqAAAAAAAAAAAAAAAAKT6StG7UK8RFb63sWfS3ufc8/E3rLg8c0/NSMseHdLPTdWACyaiaW5DEKEnlC/KDz4Kfwvx3d5raHW4Rquyzcs9Ld3v4NUI1vAAACo+kHTHJVchB+3evay+Grn8eHibVhxeM6vs8fZV62/b8s1JFUALDqhq6sZKx2OUa61lnHLNzfBb+r8Gtp2dThugjVTM23iseXmt1WoeEXHlZ9s8vI15pdqvBdNHXefdKaP1dwtEoyrpipR92TcpSW7Li2YmZevDoNPhnele/zSph7AAAAAAAAAAAAAAAAB0Y7Cxursrn7tkHF9/OEeXHGWk0t0liuOwsqbJ1zWUq5OL7ucmhQsuO2K80t1h0BGJhlrmqOmPWqE2/1K8oW9by3S71+SKY2XThur/1GGJnrHdKcMOgAebSONhRXO2x5RhHN9fQl1t7gizZq4aTe3SGN6V0hLEWztnxm9y+WPNFdxNEbKNqM9s+SclvF5AgdlFMrJRhBbUpyUYpc7Yb0pN7RWvWWx6B0YsLRXUt7Szm/mm+LIpndedJp40+KKR7/ADSJh6QAAAAAAAAAAAAAAAAAAAKJ6R9D+7iYLhlC7Lo+GX48Desq9xvSb7Zq/KfuoRurYBK6t6YeEujPe4S9m2PTDp7VxMTG726HVzpssW8PH5NfptjOMZRalGUU4tcGnzkS7VtFoi1ekubYbMv121g9Zs5Kt/pVS4/xJ8Nrs45ElYVHiuu7e/JT4Y/zKsGzkAF+9Hugsv8AyrFxTVCfRzz/AAu80tPgsnBtFt/v39vuvRosIAAAAAHwD6AAAAAAAAAAAAADqxNEbIShNKUZxcZJ86YaXpW9ZrbpLHNPaKlhbp1S4J51y+aD4Mlid1H1mmtp8s0n2+SPMvKAXPUPWLk2sNdL2JP9GT+CT+HPoZpaHe4Rr+SexyT3T0+z068az+9hqJdV00/+Cfn4CtUvFeI9cOKfnP8A4oZurgBO6p6BeMt9pNVVtO19P8i62YtOzo8O0U6nJ3/DHX7NZrgopKKSSSSS3JJcxEucRERtDkGQAAAAAAAAAAAAAAAAAAAAACE1r0EsZVkslbDN1S6+eL6mZidng4hoo1OPaPijp9mS3VShKUZJxlFtST4prmJVLtWazNbdYcA1AyAAw9+hdFWYq2Nda65y5oR52/2MTOz06XS31GSKV958mvaL0fDDVxqrWUYrjzyfPJ9ZFMrtp8FMFIpTo9YTAAAAAAAAAAAAAAAAAAAAAAAABVNctV/WU7qUldFe1HgrUub6jattnH4nw3t47TH8X7/lmc4OLaaaabTTWTT6GiRU5iYnaXwMAHs0ToyzE2KuqObfvP4YR6WxM7PRptNfPeKUa1oLQ9eErUILNvfOb4zl09nURTO656TSU01OWvvPmkjD1AAAAAAAAAAAAAAAAAAAAAAAAAAAV7WXVWvF5zi1Vbl76W6fVJfk2i2zma7htNT+qO63n92fY3VrFVPKVE5dEq05xfh+TfmhW8vDtRjnaazPy73r0Rqfib2tuDohzysWTy6o8c+3IxNoTabhOfLP6o5Y9fs0jQ+iasLWoVRy+aT96b6WzSZ3WnTaXHp6ctI/L3mHoAAAAAAAAAAAAAAAAAAAAAAAAAAAAAAAAAAAAAAAAAAAAAAAAAAAAAAAAAAAAAAAAAAAAAAAAAAAAAAAAAAAAAAAAAAAAAAAAAAAAAAB8A+gAAAAAA+AfQAAAAAAAAAAAAAAAAAAAAAAAAAAAAAAAAAAAAAAAAAAAAAAAAAAAAAAAAAAAAAAAAAAAAAAAAAAAAAAAAAAAAAAAAAAAAAAAAAAAAAAA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https://sp.yimg.com/ib/th?id=HN.608047372465474149&amp;pid=15.1&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25908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717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2">
      <a:dk1>
        <a:sysClr val="windowText" lastClr="000000"/>
      </a:dk1>
      <a:lt1>
        <a:sysClr val="window" lastClr="FFFFFF"/>
      </a:lt1>
      <a:dk2>
        <a:srgbClr val="464653"/>
      </a:dk2>
      <a:lt2>
        <a:srgbClr val="B2D2EF"/>
      </a:lt2>
      <a:accent1>
        <a:srgbClr val="B2D2EF"/>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1361</TotalTime>
  <Words>1542</Words>
  <Application>Microsoft Office PowerPoint</Application>
  <PresentationFormat>On-screen Show (4:3)</PresentationFormat>
  <Paragraphs>224</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Grid</vt:lpstr>
      <vt:lpstr>Providing Quality Legal Services to  SCHOOL DISTRICTS Across Iowa  </vt:lpstr>
      <vt:lpstr>What is social Media?</vt:lpstr>
      <vt:lpstr>What is social Media?</vt:lpstr>
      <vt:lpstr>What is social Media?</vt:lpstr>
      <vt:lpstr>What is social Media?</vt:lpstr>
      <vt:lpstr>What is social Media?</vt:lpstr>
      <vt:lpstr>What is social Media?</vt:lpstr>
      <vt:lpstr>What is social Media?</vt:lpstr>
      <vt:lpstr>What is social Media?</vt:lpstr>
      <vt:lpstr>What is social Media?</vt:lpstr>
      <vt:lpstr>What is social Media?</vt:lpstr>
      <vt:lpstr>What is social Media?</vt:lpstr>
      <vt:lpstr>Issues Arising on  Social Media</vt:lpstr>
      <vt:lpstr>Issues Arising on  Social Media</vt:lpstr>
      <vt:lpstr>Issues Arising on  Social Media</vt:lpstr>
      <vt:lpstr>Issues Arising on  Social Media</vt:lpstr>
      <vt:lpstr>Issues Arising on  Social Media</vt:lpstr>
      <vt:lpstr>Issues Arising on  Social Media</vt:lpstr>
      <vt:lpstr>Issues Arising on  Social Media</vt:lpstr>
      <vt:lpstr>Issues Arising on  Social Media</vt:lpstr>
      <vt:lpstr>Regulating Expression on Social Media</vt:lpstr>
      <vt:lpstr>Regulating Expression on Social Media</vt:lpstr>
      <vt:lpstr>Regulating Expression on Social Media</vt:lpstr>
      <vt:lpstr>Searching/Monitoring Technology</vt:lpstr>
      <vt:lpstr>Searching/Monitoring Technology</vt:lpstr>
      <vt:lpstr>Searching/Monitoring Technology</vt:lpstr>
      <vt:lpstr>Searching/Monitoring Technology</vt:lpstr>
      <vt:lpstr>Searching/Monitoring Technology</vt:lpstr>
      <vt:lpstr>Searching/Monitoring Technology</vt:lpstr>
      <vt:lpstr>Searching/Monitoring Technology</vt:lpstr>
      <vt:lpstr>Searching/Monitoring Technology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Leidinger</dc:creator>
  <cp:lastModifiedBy>Brett Nitzschke</cp:lastModifiedBy>
  <cp:revision>108</cp:revision>
  <cp:lastPrinted>2015-06-11T22:47:21Z</cp:lastPrinted>
  <dcterms:created xsi:type="dcterms:W3CDTF">2014-03-03T15:46:26Z</dcterms:created>
  <dcterms:modified xsi:type="dcterms:W3CDTF">2015-07-17T16:53:00Z</dcterms:modified>
</cp:coreProperties>
</file>