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notesMasterIdLst>
    <p:notesMasterId r:id="rId17"/>
  </p:notesMasterIdLst>
  <p:sldIdLst>
    <p:sldId id="256" r:id="rId2"/>
    <p:sldId id="325" r:id="rId3"/>
    <p:sldId id="342" r:id="rId4"/>
    <p:sldId id="341" r:id="rId5"/>
    <p:sldId id="340" r:id="rId6"/>
    <p:sldId id="344" r:id="rId7"/>
    <p:sldId id="345" r:id="rId8"/>
    <p:sldId id="346" r:id="rId9"/>
    <p:sldId id="343" r:id="rId10"/>
    <p:sldId id="326" r:id="rId11"/>
    <p:sldId id="327" r:id="rId12"/>
    <p:sldId id="329" r:id="rId13"/>
    <p:sldId id="330" r:id="rId14"/>
    <p:sldId id="331" r:id="rId15"/>
    <p:sldId id="28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32" autoAdjust="0"/>
    <p:restoredTop sz="94444" autoAdjust="0"/>
  </p:normalViewPr>
  <p:slideViewPr>
    <p:cSldViewPr>
      <p:cViewPr>
        <p:scale>
          <a:sx n="70" d="100"/>
          <a:sy n="70" d="100"/>
        </p:scale>
        <p:origin x="-282" y="-82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3A6C45-40A9-CC41-8C02-93E30631F969}" type="datetimeFigureOut">
              <a:rPr lang="en-US" smtClean="0"/>
              <a:t>6/12/2015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359309-0753-2B47-B538-01462218D183}" type="slidenum">
              <a:rPr lang="en-US" smtClean="0"/>
              <a:t>‹#›</a:t>
            </a:fld>
            <a:endParaRPr lang="en-US" dirty="0"/>
          </a:p>
        </p:txBody>
      </p:sp>
    </p:spTree>
    <p:extLst>
      <p:ext uri="{BB962C8B-B14F-4D97-AF65-F5344CB8AC3E}">
        <p14:creationId xmlns:p14="http://schemas.microsoft.com/office/powerpoint/2010/main" val="399057054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92344184-D981-421D-B757-2D4D4E828A43}" type="datetimeFigureOut">
              <a:rPr lang="en-US" smtClean="0"/>
              <a:t>6/12/2015</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96FFC3BD-268F-41EE-AE10-70D30C48E0B7}" type="slidenum">
              <a:rPr lang="en-US" smtClean="0"/>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344184-D981-421D-B757-2D4D4E828A43}" type="datetimeFigureOut">
              <a:rPr lang="en-US" smtClean="0"/>
              <a:t>6/12/2015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FFC3BD-268F-41EE-AE10-70D30C48E0B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344184-D981-421D-B757-2D4D4E828A43}" type="datetimeFigureOut">
              <a:rPr lang="en-US" smtClean="0"/>
              <a:t>6/12/2015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96FFC3BD-268F-41EE-AE10-70D30C48E0B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344184-D981-421D-B757-2D4D4E828A43}" type="datetimeFigureOut">
              <a:rPr lang="en-US" smtClean="0"/>
              <a:t>6/12/2015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FFC3BD-268F-41EE-AE10-70D30C48E0B7}"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92344184-D981-421D-B757-2D4D4E828A43}" type="datetimeFigureOut">
              <a:rPr lang="en-US" smtClean="0"/>
              <a:t>6/12/2015</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96FFC3BD-268F-41EE-AE10-70D30C48E0B7}" type="slidenum">
              <a:rPr lang="en-US" smtClean="0"/>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2344184-D981-421D-B757-2D4D4E828A43}" type="datetimeFigureOut">
              <a:rPr lang="en-US" smtClean="0"/>
              <a:t>6/12/2015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FFC3BD-268F-41EE-AE10-70D30C48E0B7}"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2344184-D981-421D-B757-2D4D4E828A43}" type="datetimeFigureOut">
              <a:rPr lang="en-US" smtClean="0"/>
              <a:t>6/12/2015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6FFC3BD-268F-41EE-AE10-70D30C48E0B7}"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2344184-D981-421D-B757-2D4D4E828A43}" type="datetimeFigureOut">
              <a:rPr lang="en-US" smtClean="0"/>
              <a:t>6/12/2015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6FFC3BD-268F-41EE-AE10-70D30C48E0B7}" type="slidenum">
              <a:rPr lang="en-US" smtClean="0"/>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92344184-D981-421D-B757-2D4D4E828A43}" type="datetimeFigureOut">
              <a:rPr lang="en-US" smtClean="0"/>
              <a:t>6/12/2015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6FFC3BD-268F-41EE-AE10-70D30C48E0B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44184-D981-421D-B757-2D4D4E828A43}" type="datetimeFigureOut">
              <a:rPr lang="en-US" smtClean="0"/>
              <a:t>6/12/2015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96FFC3BD-268F-41EE-AE10-70D30C48E0B7}" type="slidenum">
              <a:rPr lang="en-US" smtClean="0"/>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44184-D981-421D-B757-2D4D4E828A43}" type="datetimeFigureOut">
              <a:rPr lang="en-US" smtClean="0"/>
              <a:t>6/12/2015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FFC3BD-268F-41EE-AE10-70D30C48E0B7}" type="slidenum">
              <a:rPr lang="en-US" smtClean="0"/>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92344184-D981-421D-B757-2D4D4E828A43}" type="datetimeFigureOut">
              <a:rPr lang="en-US" smtClean="0"/>
              <a:t>6/12/2015</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96FFC3BD-268F-41EE-AE10-70D30C48E0B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7553"/>
            <a:ext cx="6858000" cy="533400"/>
          </a:xfrm>
        </p:spPr>
        <p:txBody>
          <a:bodyPr/>
          <a:lstStyle/>
          <a:p>
            <a:pPr algn="ctr"/>
            <a:r>
              <a:rPr lang="en-US" sz="1600" b="1" dirty="0">
                <a:latin typeface="Constantia" panose="02030602050306030303" pitchFamily="18" charset="0"/>
              </a:rPr>
              <a:t>Providing Quality Legal Services to </a:t>
            </a:r>
            <a:r>
              <a:rPr lang="en-US" sz="1600" b="1" dirty="0" smtClean="0">
                <a:latin typeface="Constantia" panose="02030602050306030303" pitchFamily="18" charset="0"/>
              </a:rPr>
              <a:t/>
            </a:r>
            <a:br>
              <a:rPr lang="en-US" sz="1600" b="1" dirty="0" smtClean="0">
                <a:latin typeface="Constantia" panose="02030602050306030303" pitchFamily="18" charset="0"/>
              </a:rPr>
            </a:br>
            <a:r>
              <a:rPr lang="en-US" sz="1600" b="1" dirty="0" smtClean="0">
                <a:latin typeface="Constantia" panose="02030602050306030303" pitchFamily="18" charset="0"/>
              </a:rPr>
              <a:t>SCHOOL DISTRICTS Across </a:t>
            </a:r>
            <a:r>
              <a:rPr lang="en-US" sz="1600" b="1" dirty="0">
                <a:latin typeface="Constantia" panose="02030602050306030303" pitchFamily="18" charset="0"/>
              </a:rPr>
              <a:t>Iowa</a:t>
            </a:r>
            <a:r>
              <a:rPr lang="en-US" sz="1600" dirty="0"/>
              <a:t/>
            </a:r>
            <a:br>
              <a:rPr lang="en-US" sz="1600" dirty="0"/>
            </a:br>
            <a:r>
              <a:rPr lang="en-US" sz="1600" dirty="0"/>
              <a:t>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16932" y="228600"/>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3" name="TextBox 2"/>
          <p:cNvSpPr txBox="1"/>
          <p:nvPr/>
        </p:nvSpPr>
        <p:spPr>
          <a:xfrm>
            <a:off x="7116932" y="914400"/>
            <a:ext cx="1805268" cy="369332"/>
          </a:xfrm>
          <a:prstGeom prst="rect">
            <a:avLst/>
          </a:prstGeom>
          <a:noFill/>
        </p:spPr>
        <p:txBody>
          <a:bodyPr wrap="square" rtlCol="0">
            <a:spAutoFit/>
          </a:bodyPr>
          <a:lstStyle/>
          <a:p>
            <a:endParaRPr lang="en-US" dirty="0"/>
          </a:p>
        </p:txBody>
      </p:sp>
      <p:sp>
        <p:nvSpPr>
          <p:cNvPr id="4" name="TextBox 3"/>
          <p:cNvSpPr txBox="1"/>
          <p:nvPr/>
        </p:nvSpPr>
        <p:spPr>
          <a:xfrm>
            <a:off x="7116932" y="905522"/>
            <a:ext cx="1805268" cy="184666"/>
          </a:xfrm>
          <a:prstGeom prst="rect">
            <a:avLst/>
          </a:prstGeom>
          <a:solidFill>
            <a:schemeClr val="bg1"/>
          </a:solidFill>
        </p:spPr>
        <p:txBody>
          <a:bodyPr wrap="square" rtlCol="0">
            <a:spAutoFit/>
          </a:bodyPr>
          <a:lstStyle/>
          <a:p>
            <a:pPr algn="ctr"/>
            <a:r>
              <a:rPr lang="en-US" sz="600" b="1" dirty="0" smtClean="0">
                <a:latin typeface="Trebuchet MS" panose="020B0603020202020204" pitchFamily="34" charset="0"/>
                <a:cs typeface="Arial" panose="020B0604020202020204" pitchFamily="34" charset="0"/>
              </a:rPr>
              <a:t>Established</a:t>
            </a:r>
            <a:r>
              <a:rPr lang="en-US" sz="600" dirty="0" smtClean="0"/>
              <a:t> 1926</a:t>
            </a:r>
            <a:endParaRPr lang="en-US" sz="600" dirty="0"/>
          </a:p>
        </p:txBody>
      </p:sp>
      <p:sp>
        <p:nvSpPr>
          <p:cNvPr id="9" name="TextBox 8"/>
          <p:cNvSpPr txBox="1"/>
          <p:nvPr/>
        </p:nvSpPr>
        <p:spPr>
          <a:xfrm>
            <a:off x="647700" y="5791200"/>
            <a:ext cx="5715000" cy="1066800"/>
          </a:xfrm>
          <a:prstGeom prst="rect">
            <a:avLst/>
          </a:prstGeom>
          <a:noFill/>
        </p:spPr>
        <p:txBody>
          <a:bodyPr wrap="square" rtlCol="0">
            <a:noAutofit/>
          </a:bodyPr>
          <a:lstStyle/>
          <a:p>
            <a:pPr algn="ctr"/>
            <a:r>
              <a:rPr lang="en-US" sz="1200" dirty="0" smtClean="0">
                <a:solidFill>
                  <a:schemeClr val="bg1"/>
                </a:solidFill>
                <a:latin typeface="Constantia" panose="02030602050306030303" pitchFamily="18" charset="0"/>
              </a:rPr>
              <a:t>www.lynchdallas.com</a:t>
            </a:r>
          </a:p>
          <a:p>
            <a:pPr algn="ctr"/>
            <a:r>
              <a:rPr lang="en-US" sz="1200" dirty="0" smtClean="0">
                <a:solidFill>
                  <a:schemeClr val="bg1"/>
                </a:solidFill>
                <a:latin typeface="Constantia" panose="02030602050306030303" pitchFamily="18" charset="0"/>
              </a:rPr>
              <a:t>brett@lynchdallas.com | hcorkery@lynchdallas.com | eellingson@lynchdallas.com</a:t>
            </a:r>
          </a:p>
          <a:p>
            <a:pPr algn="ctr"/>
            <a:r>
              <a:rPr lang="en-US" sz="1200" dirty="0" smtClean="0">
                <a:solidFill>
                  <a:schemeClr val="bg1"/>
                </a:solidFill>
                <a:latin typeface="Constantia" panose="02030602050306030303" pitchFamily="18" charset="0"/>
              </a:rPr>
              <a:t>Twitter: @lynchdallaslaw</a:t>
            </a:r>
          </a:p>
          <a:p>
            <a:pPr algn="ctr"/>
            <a:r>
              <a:rPr lang="en-US" sz="1200" dirty="0" smtClean="0">
                <a:solidFill>
                  <a:schemeClr val="bg1"/>
                </a:solidFill>
                <a:latin typeface="Constantia" panose="02030602050306030303" pitchFamily="18" charset="0"/>
              </a:rPr>
              <a:t>(319) 365-9101</a:t>
            </a:r>
            <a:r>
              <a:rPr lang="en-US" sz="1200" dirty="0" smtClean="0">
                <a:latin typeface="Constantia" panose="02030602050306030303" pitchFamily="18" charset="0"/>
              </a:rPr>
              <a:t> </a:t>
            </a:r>
            <a:endParaRPr lang="en-US" sz="1200" dirty="0">
              <a:latin typeface="Constantia" panose="02030602050306030303" pitchFamily="18" charset="0"/>
            </a:endParaRPr>
          </a:p>
        </p:txBody>
      </p:sp>
      <p:sp>
        <p:nvSpPr>
          <p:cNvPr id="12" name="TextBox 11"/>
          <p:cNvSpPr txBox="1"/>
          <p:nvPr/>
        </p:nvSpPr>
        <p:spPr>
          <a:xfrm>
            <a:off x="7091532" y="1124028"/>
            <a:ext cx="1805268" cy="5740033"/>
          </a:xfrm>
          <a:prstGeom prst="rect">
            <a:avLst/>
          </a:prstGeom>
          <a:noFill/>
        </p:spPr>
        <p:txBody>
          <a:bodyPr wrap="square" rtlCol="0">
            <a:spAutoFit/>
          </a:bodyPr>
          <a:lstStyle/>
          <a:p>
            <a:pPr marL="111125" indent="-111125"/>
            <a:endParaRPr lang="en-US" sz="800" b="1" dirty="0" smtClean="0">
              <a:latin typeface="Constantia" panose="02030602050306030303" pitchFamily="18" charset="0"/>
            </a:endParaRPr>
          </a:p>
          <a:p>
            <a:pPr marL="111125" indent="-111125">
              <a:buFont typeface="Arial" panose="020B0604020202020204" pitchFamily="34" charset="0"/>
              <a:buChar char="•"/>
            </a:pPr>
            <a:r>
              <a:rPr lang="en-US" sz="1300" dirty="0" smtClean="0">
                <a:latin typeface="Constantia" panose="02030602050306030303" pitchFamily="18" charset="0"/>
              </a:rPr>
              <a:t>Employee Evaluation, discipline, and termination</a:t>
            </a:r>
          </a:p>
          <a:p>
            <a:pPr marL="111125" indent="-111125">
              <a:buFont typeface="Arial" panose="020B0604020202020204" pitchFamily="34" charset="0"/>
              <a:buChar char="•"/>
            </a:pPr>
            <a:r>
              <a:rPr lang="en-US" sz="1300" dirty="0" smtClean="0">
                <a:latin typeface="Constantia" panose="02030602050306030303" pitchFamily="18" charset="0"/>
              </a:rPr>
              <a:t>Student conduct and discipline</a:t>
            </a:r>
          </a:p>
          <a:p>
            <a:pPr marL="111125" indent="-111125">
              <a:buFont typeface="Arial" panose="020B0604020202020204" pitchFamily="34" charset="0"/>
              <a:buChar char="•"/>
            </a:pPr>
            <a:r>
              <a:rPr lang="en-US" sz="1300" dirty="0" smtClean="0">
                <a:latin typeface="Constantia" panose="02030602050306030303" pitchFamily="18" charset="0"/>
              </a:rPr>
              <a:t>Discrimination, bullying, and harassment claims</a:t>
            </a:r>
          </a:p>
          <a:p>
            <a:pPr marL="111125" indent="-111125">
              <a:buFont typeface="Arial" panose="020B0604020202020204" pitchFamily="34" charset="0"/>
              <a:buChar char="•"/>
            </a:pPr>
            <a:r>
              <a:rPr lang="en-US" sz="1300" dirty="0" smtClean="0">
                <a:latin typeface="Constantia" panose="02030602050306030303" pitchFamily="18" charset="0"/>
              </a:rPr>
              <a:t>Contract interpretation and administration</a:t>
            </a:r>
          </a:p>
          <a:p>
            <a:pPr marL="111125" indent="-111125">
              <a:buFont typeface="Arial" panose="020B0604020202020204" pitchFamily="34" charset="0"/>
              <a:buChar char="•"/>
            </a:pPr>
            <a:r>
              <a:rPr lang="en-US" sz="1300" dirty="0" smtClean="0">
                <a:latin typeface="Constantia" panose="02030602050306030303" pitchFamily="18" charset="0"/>
              </a:rPr>
              <a:t>Building and construction matters</a:t>
            </a:r>
          </a:p>
          <a:p>
            <a:pPr marL="111125" indent="-111125">
              <a:buFont typeface="Arial" panose="020B0604020202020204" pitchFamily="34" charset="0"/>
              <a:buChar char="•"/>
            </a:pPr>
            <a:r>
              <a:rPr lang="en-US" sz="1300" dirty="0" smtClean="0">
                <a:latin typeface="Constantia" panose="02030602050306030303" pitchFamily="18" charset="0"/>
              </a:rPr>
              <a:t>Special education matters</a:t>
            </a:r>
          </a:p>
          <a:p>
            <a:pPr marL="111125" indent="-111125">
              <a:buFont typeface="Arial" panose="020B0604020202020204" pitchFamily="34" charset="0"/>
              <a:buChar char="•"/>
            </a:pPr>
            <a:r>
              <a:rPr lang="en-US" sz="1300" dirty="0" smtClean="0">
                <a:latin typeface="Constantia" panose="02030602050306030303" pitchFamily="18" charset="0"/>
              </a:rPr>
              <a:t>Policy formulation, revision, and implementation </a:t>
            </a:r>
          </a:p>
          <a:p>
            <a:pPr marL="111125" indent="-111125">
              <a:buFont typeface="Arial" panose="020B0604020202020204" pitchFamily="34" charset="0"/>
              <a:buChar char="•"/>
            </a:pPr>
            <a:r>
              <a:rPr lang="en-US" sz="1300" dirty="0" smtClean="0">
                <a:latin typeface="Constantia" panose="02030602050306030303" pitchFamily="18" charset="0"/>
              </a:rPr>
              <a:t>Personnel policies and job descriptions</a:t>
            </a:r>
          </a:p>
          <a:p>
            <a:pPr marL="111125" indent="-111125">
              <a:buFont typeface="Arial" panose="020B0604020202020204" pitchFamily="34" charset="0"/>
              <a:buChar char="•"/>
            </a:pPr>
            <a:r>
              <a:rPr lang="en-US" sz="1300" dirty="0" smtClean="0">
                <a:latin typeface="Constantia" panose="02030602050306030303" pitchFamily="18" charset="0"/>
              </a:rPr>
              <a:t>Negotiations and collective bargaining</a:t>
            </a:r>
          </a:p>
          <a:p>
            <a:pPr marL="111125" indent="-111125">
              <a:buFont typeface="Arial" panose="020B0604020202020204" pitchFamily="34" charset="0"/>
              <a:buChar char="•"/>
            </a:pPr>
            <a:r>
              <a:rPr lang="en-US" sz="1300" dirty="0" smtClean="0">
                <a:latin typeface="Constantia" panose="02030602050306030303" pitchFamily="18" charset="0"/>
              </a:rPr>
              <a:t>Grievance and interest arbitrations</a:t>
            </a:r>
            <a:endParaRPr lang="en-US" sz="1300" dirty="0">
              <a:latin typeface="Constantia" panose="02030602050306030303" pitchFamily="18" charset="0"/>
            </a:endParaRPr>
          </a:p>
          <a:p>
            <a:r>
              <a:rPr lang="en-US" sz="1300" dirty="0">
                <a:latin typeface="Constantia" panose="02030602050306030303" pitchFamily="18" charset="0"/>
              </a:rPr>
              <a:t> </a:t>
            </a:r>
          </a:p>
          <a:p>
            <a:endParaRPr lang="en-US" sz="800" dirty="0">
              <a:latin typeface="Constantia" panose="02030602050306030303" pitchFamily="18" charset="0"/>
            </a:endParaRPr>
          </a:p>
        </p:txBody>
      </p:sp>
      <p:sp>
        <p:nvSpPr>
          <p:cNvPr id="6" name="TextBox 5"/>
          <p:cNvSpPr txBox="1"/>
          <p:nvPr/>
        </p:nvSpPr>
        <p:spPr>
          <a:xfrm>
            <a:off x="152400" y="990600"/>
            <a:ext cx="6705600" cy="4955203"/>
          </a:xfrm>
          <a:prstGeom prst="rect">
            <a:avLst/>
          </a:prstGeom>
          <a:noFill/>
        </p:spPr>
        <p:txBody>
          <a:bodyPr wrap="square" rtlCol="0">
            <a:spAutoFit/>
          </a:bodyPr>
          <a:lstStyle/>
          <a:p>
            <a:pPr algn="ctr"/>
            <a:endParaRPr lang="en-US" sz="4800" dirty="0" smtClean="0">
              <a:solidFill>
                <a:schemeClr val="bg1"/>
              </a:solidFill>
              <a:latin typeface="Constantia" panose="02030602050306030303" pitchFamily="18" charset="0"/>
            </a:endParaRPr>
          </a:p>
          <a:p>
            <a:pPr algn="ctr"/>
            <a:r>
              <a:rPr lang="en-US" sz="4800" dirty="0" smtClean="0">
                <a:solidFill>
                  <a:schemeClr val="bg1"/>
                </a:solidFill>
                <a:latin typeface="Constantia" panose="02030602050306030303" pitchFamily="18" charset="0"/>
              </a:rPr>
              <a:t>SCHOOL LAW: </a:t>
            </a:r>
            <a:r>
              <a:rPr lang="en-US" sz="4800" dirty="0">
                <a:solidFill>
                  <a:schemeClr val="bg1"/>
                </a:solidFill>
                <a:latin typeface="Constantia" panose="02030602050306030303" pitchFamily="18" charset="0"/>
              </a:rPr>
              <a:t/>
            </a:r>
            <a:br>
              <a:rPr lang="en-US" sz="4800" dirty="0">
                <a:solidFill>
                  <a:schemeClr val="bg1"/>
                </a:solidFill>
                <a:latin typeface="Constantia" panose="02030602050306030303" pitchFamily="18" charset="0"/>
              </a:rPr>
            </a:br>
            <a:r>
              <a:rPr lang="en-US" sz="4800" dirty="0">
                <a:solidFill>
                  <a:schemeClr val="bg1"/>
                </a:solidFill>
                <a:latin typeface="Constantia" panose="02030602050306030303" pitchFamily="18" charset="0"/>
              </a:rPr>
              <a:t>STAFF AND STUDENT </a:t>
            </a:r>
            <a:r>
              <a:rPr lang="en-US" sz="4800" dirty="0" smtClean="0">
                <a:solidFill>
                  <a:schemeClr val="bg1"/>
                </a:solidFill>
                <a:latin typeface="Constantia" panose="02030602050306030303" pitchFamily="18" charset="0"/>
              </a:rPr>
              <a:t>ISSUES</a:t>
            </a:r>
          </a:p>
          <a:p>
            <a:pPr algn="ctr"/>
            <a:endParaRPr lang="en-US" sz="4800" dirty="0">
              <a:solidFill>
                <a:schemeClr val="bg1"/>
              </a:solidFill>
              <a:latin typeface="Constantia" panose="02030602050306030303" pitchFamily="18" charset="0"/>
            </a:endParaRPr>
          </a:p>
          <a:p>
            <a:pPr algn="ctr"/>
            <a:r>
              <a:rPr lang="en-US" sz="2000" dirty="0" smtClean="0">
                <a:solidFill>
                  <a:schemeClr val="bg1"/>
                </a:solidFill>
                <a:latin typeface="Constantia" panose="02030602050306030303" pitchFamily="18" charset="0"/>
              </a:rPr>
              <a:t>Brett </a:t>
            </a:r>
            <a:r>
              <a:rPr lang="en-US" sz="2000" dirty="0">
                <a:solidFill>
                  <a:schemeClr val="bg1"/>
                </a:solidFill>
                <a:latin typeface="Constantia" panose="02030602050306030303" pitchFamily="18" charset="0"/>
              </a:rPr>
              <a:t>S. Nitzschke </a:t>
            </a:r>
            <a:r>
              <a:rPr lang="en-US" sz="2000" dirty="0" smtClean="0">
                <a:solidFill>
                  <a:schemeClr val="bg1"/>
                </a:solidFill>
                <a:latin typeface="Constantia" panose="02030602050306030303" pitchFamily="18" charset="0"/>
              </a:rPr>
              <a:t>| Holly A. Corkery | Emily K. Ellingson</a:t>
            </a:r>
            <a:endParaRPr lang="en-US" sz="2000" dirty="0">
              <a:solidFill>
                <a:schemeClr val="bg1"/>
              </a:solidFill>
              <a:latin typeface="Constantia" panose="02030602050306030303" pitchFamily="18" charset="0"/>
            </a:endParaRPr>
          </a:p>
          <a:p>
            <a:pPr algn="ctr">
              <a:lnSpc>
                <a:spcPct val="130000"/>
              </a:lnSpc>
            </a:pPr>
            <a:r>
              <a:rPr lang="en-US" sz="2000" dirty="0" smtClean="0">
                <a:solidFill>
                  <a:schemeClr val="bg1"/>
                </a:solidFill>
                <a:latin typeface="Constantia" panose="02030602050306030303" pitchFamily="18" charset="0"/>
              </a:rPr>
              <a:t>Lynch Dallas, P.C.</a:t>
            </a:r>
          </a:p>
          <a:p>
            <a:pPr algn="ctr">
              <a:lnSpc>
                <a:spcPct val="150000"/>
              </a:lnSpc>
            </a:pPr>
            <a:r>
              <a:rPr lang="en-US" sz="2000" dirty="0" smtClean="0">
                <a:solidFill>
                  <a:schemeClr val="bg1"/>
                </a:solidFill>
                <a:latin typeface="Constantia" panose="02030602050306030303" pitchFamily="18" charset="0"/>
              </a:rPr>
              <a:t>June 15, 2015</a:t>
            </a:r>
            <a:endParaRPr lang="en-US" sz="2000" dirty="0">
              <a:solidFill>
                <a:schemeClr val="bg1"/>
              </a:solidFill>
              <a:latin typeface="Constantia" panose="02030602050306030303" pitchFamily="18" charset="0"/>
            </a:endParaRPr>
          </a:p>
        </p:txBody>
      </p:sp>
    </p:spTree>
    <p:extLst>
      <p:ext uri="{BB962C8B-B14F-4D97-AF65-F5344CB8AC3E}">
        <p14:creationId xmlns:p14="http://schemas.microsoft.com/office/powerpoint/2010/main" val="38750654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sz="2800" dirty="0" smtClean="0">
                <a:latin typeface="Constantia" panose="02030602050306030303" pitchFamily="18" charset="0"/>
              </a:rPr>
              <a:t>ADDITIONAL EMPLOYEE EVALUATION CONSIDERATIONS</a:t>
            </a:r>
            <a:endParaRPr lang="en-US" sz="2800"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4401205"/>
          </a:xfrm>
          <a:prstGeom prst="rect">
            <a:avLst/>
          </a:prstGeom>
          <a:noFill/>
        </p:spPr>
        <p:txBody>
          <a:bodyPr wrap="square" rtlCol="0">
            <a:spAutoFit/>
          </a:bodyPr>
          <a:lstStyle/>
          <a:p>
            <a:pPr marL="1028700" lvl="1" indent="-571500">
              <a:buFont typeface="Wingdings" panose="05000000000000000000" pitchFamily="2" charset="2"/>
              <a:buChar char="§"/>
            </a:pPr>
            <a:endParaRPr lang="en-US" sz="2000" dirty="0" smtClean="0">
              <a:solidFill>
                <a:prstClr val="black"/>
              </a:solidFill>
              <a:latin typeface="Constantia" panose="02030602050306030303" pitchFamily="18" charset="0"/>
            </a:endParaRPr>
          </a:p>
          <a:p>
            <a:pPr marL="1028700" lvl="1" indent="-571500">
              <a:buFont typeface="Wingdings" panose="05000000000000000000" pitchFamily="2" charset="2"/>
              <a:buChar char="§"/>
            </a:pPr>
            <a:r>
              <a:rPr lang="en-US" sz="2000" dirty="0" smtClean="0">
                <a:solidFill>
                  <a:prstClr val="black"/>
                </a:solidFill>
                <a:latin typeface="Constantia" panose="02030602050306030303" pitchFamily="18" charset="0"/>
              </a:rPr>
              <a:t>The </a:t>
            </a:r>
            <a:r>
              <a:rPr lang="en-US" sz="2000" dirty="0">
                <a:solidFill>
                  <a:prstClr val="black"/>
                </a:solidFill>
                <a:latin typeface="Constantia" panose="02030602050306030303" pitchFamily="18" charset="0"/>
              </a:rPr>
              <a:t>information in the evaluation was not personally observed by the evaluator</a:t>
            </a:r>
            <a:r>
              <a:rPr lang="en-US" sz="2000" dirty="0" smtClean="0">
                <a:solidFill>
                  <a:prstClr val="black"/>
                </a:solidFill>
                <a:latin typeface="Constantia" panose="02030602050306030303" pitchFamily="18" charset="0"/>
              </a:rPr>
              <a:t>.</a:t>
            </a:r>
          </a:p>
          <a:p>
            <a:pPr marL="1028700" lvl="1" indent="-571500">
              <a:buFont typeface="Wingdings" panose="05000000000000000000" pitchFamily="2" charset="2"/>
              <a:buChar char="§"/>
            </a:pPr>
            <a:r>
              <a:rPr lang="en-US" sz="2000" dirty="0" smtClean="0">
                <a:solidFill>
                  <a:prstClr val="black"/>
                </a:solidFill>
                <a:latin typeface="Constantia" panose="02030602050306030303" pitchFamily="18" charset="0"/>
              </a:rPr>
              <a:t>The evaluator failed to follow the appropriate evaluation procedures.</a:t>
            </a:r>
            <a:endParaRPr lang="en-US" sz="2000" dirty="0">
              <a:solidFill>
                <a:prstClr val="black"/>
              </a:solidFill>
              <a:latin typeface="Constantia" panose="02030602050306030303" pitchFamily="18" charset="0"/>
            </a:endParaRPr>
          </a:p>
          <a:p>
            <a:pPr marL="1028700" lvl="1" indent="-571500">
              <a:buFont typeface="Wingdings" panose="05000000000000000000" pitchFamily="2" charset="2"/>
              <a:buChar char="§"/>
            </a:pPr>
            <a:r>
              <a:rPr lang="en-US" sz="2000" dirty="0" smtClean="0">
                <a:solidFill>
                  <a:prstClr val="black"/>
                </a:solidFill>
                <a:latin typeface="Constantia" panose="02030602050306030303" pitchFamily="18" charset="0"/>
              </a:rPr>
              <a:t>The evaluator provided vague suggestions/directives/recommendations for improvement.</a:t>
            </a:r>
            <a:endParaRPr lang="en-US" sz="2000" dirty="0">
              <a:solidFill>
                <a:prstClr val="black"/>
              </a:solidFill>
              <a:latin typeface="Constantia" panose="02030602050306030303" pitchFamily="18" charset="0"/>
            </a:endParaRPr>
          </a:p>
          <a:p>
            <a:pPr marL="1028700" lvl="1" indent="-571500">
              <a:buFont typeface="Wingdings" panose="05000000000000000000" pitchFamily="2" charset="2"/>
              <a:buChar char="§"/>
            </a:pPr>
            <a:r>
              <a:rPr lang="en-US" sz="2000" dirty="0" smtClean="0">
                <a:solidFill>
                  <a:prstClr val="black"/>
                </a:solidFill>
                <a:latin typeface="Constantia" panose="02030602050306030303" pitchFamily="18" charset="0"/>
              </a:rPr>
              <a:t>The evaluator is only reacting to staff, parental or community pressure to terminate the employee that is not based upon the employee’s work performance.</a:t>
            </a:r>
            <a:endParaRPr lang="en-US" sz="2000" dirty="0">
              <a:solidFill>
                <a:prstClr val="black"/>
              </a:solidFill>
              <a:latin typeface="Constantia" panose="02030602050306030303" pitchFamily="18" charset="0"/>
            </a:endParaRPr>
          </a:p>
          <a:p>
            <a:pPr marL="1028700" lvl="1" indent="-571500">
              <a:buFont typeface="Wingdings" panose="05000000000000000000" pitchFamily="2" charset="2"/>
              <a:buChar char="§"/>
            </a:pPr>
            <a:r>
              <a:rPr lang="en-US" sz="2000" dirty="0" smtClean="0">
                <a:solidFill>
                  <a:prstClr val="black"/>
                </a:solidFill>
                <a:latin typeface="Constantia" panose="02030602050306030303" pitchFamily="18" charset="0"/>
              </a:rPr>
              <a:t>The evaluator is retaliating against the employee for union or other protected activity.</a:t>
            </a:r>
            <a:endParaRPr lang="en-US" sz="2000" dirty="0">
              <a:solidFill>
                <a:prstClr val="black"/>
              </a:solidFill>
              <a:latin typeface="Constantia" panose="02030602050306030303" pitchFamily="18" charset="0"/>
            </a:endParaRPr>
          </a:p>
          <a:p>
            <a:pPr marL="1028700" lvl="1" indent="-571500">
              <a:buFont typeface="Wingdings" panose="05000000000000000000" pitchFamily="2" charset="2"/>
              <a:buChar char="§"/>
            </a:pPr>
            <a:r>
              <a:rPr lang="en-US" sz="2000" dirty="0" smtClean="0">
                <a:solidFill>
                  <a:prstClr val="black"/>
                </a:solidFill>
                <a:latin typeface="Constantia" panose="02030602050306030303" pitchFamily="18" charset="0"/>
              </a:rPr>
              <a:t>The evaluator is harassing/bullying/discriminating against the employee.</a:t>
            </a:r>
            <a:endParaRPr lang="en-US" sz="2000" dirty="0">
              <a:solidFill>
                <a:prstClr val="black"/>
              </a:solidFill>
              <a:latin typeface="Constantia" panose="02030602050306030303" pitchFamily="18" charset="0"/>
            </a:endParaRPr>
          </a:p>
          <a:p>
            <a:pPr lvl="1"/>
            <a:endParaRPr lang="en-US" sz="2000" dirty="0">
              <a:solidFill>
                <a:prstClr val="black"/>
              </a:solidFill>
              <a:latin typeface="Constantia" panose="02030602050306030303" pitchFamily="18" charset="0"/>
            </a:endParaRPr>
          </a:p>
        </p:txBody>
      </p:sp>
    </p:spTree>
    <p:extLst>
      <p:ext uri="{BB962C8B-B14F-4D97-AF65-F5344CB8AC3E}">
        <p14:creationId xmlns:p14="http://schemas.microsoft.com/office/powerpoint/2010/main" val="33548381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EMPLOYEE DISCIPLINE CONSIDERATIONS</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4955203"/>
          </a:xfrm>
          <a:prstGeom prst="rect">
            <a:avLst/>
          </a:prstGeom>
          <a:noFill/>
        </p:spPr>
        <p:txBody>
          <a:bodyPr wrap="square" rtlCol="0">
            <a:spAutoFit/>
          </a:bodyPr>
          <a:lstStyle/>
          <a:p>
            <a:pPr marL="571500" lvl="0" indent="-571500">
              <a:buFont typeface="Wingdings" panose="05000000000000000000" pitchFamily="2" charset="2"/>
              <a:buChar char="§"/>
            </a:pPr>
            <a:r>
              <a:rPr lang="en-US" sz="2800" b="1" dirty="0" smtClean="0">
                <a:solidFill>
                  <a:prstClr val="black"/>
                </a:solidFill>
                <a:latin typeface="Constantia"/>
              </a:rPr>
              <a:t>Due Process Rights</a:t>
            </a:r>
          </a:p>
          <a:p>
            <a:pPr marL="571500" lvl="0" indent="-571500">
              <a:buFont typeface="Wingdings" panose="05000000000000000000" pitchFamily="2" charset="2"/>
              <a:buChar char="§"/>
            </a:pPr>
            <a:endParaRPr lang="en-US" sz="2800" b="1" dirty="0" smtClean="0">
              <a:solidFill>
                <a:prstClr val="black"/>
              </a:solidFill>
              <a:latin typeface="Constantia"/>
            </a:endParaRPr>
          </a:p>
          <a:p>
            <a:pPr marL="1028700" lvl="1" indent="-571500">
              <a:buFont typeface="Wingdings" panose="05000000000000000000" pitchFamily="2" charset="2"/>
              <a:buChar char="§"/>
            </a:pPr>
            <a:r>
              <a:rPr lang="en-US" sz="2000" dirty="0" smtClean="0">
                <a:solidFill>
                  <a:prstClr val="black"/>
                </a:solidFill>
                <a:latin typeface="Constantia"/>
              </a:rPr>
              <a:t>When the District becomes aware that an employee engaged in inappropriate conduct, the District should investigate the matter.</a:t>
            </a:r>
            <a:endParaRPr lang="en-US" sz="2000" dirty="0" smtClean="0">
              <a:solidFill>
                <a:prstClr val="black"/>
              </a:solidFill>
              <a:latin typeface="Constantia"/>
            </a:endParaRPr>
          </a:p>
          <a:p>
            <a:pPr marL="1028700" lvl="1" indent="-571500">
              <a:buFont typeface="Wingdings" panose="05000000000000000000" pitchFamily="2" charset="2"/>
              <a:buChar char="§"/>
            </a:pPr>
            <a:r>
              <a:rPr lang="en-US" sz="2000" dirty="0" smtClean="0">
                <a:solidFill>
                  <a:prstClr val="black"/>
                </a:solidFill>
                <a:latin typeface="Constantia"/>
              </a:rPr>
              <a:t>All public employees are entitled to minimal due process if the employee may be subject to discipline as a result of the employee’s conduct and/or performance.</a:t>
            </a:r>
            <a:endParaRPr lang="en-US" sz="2000" dirty="0">
              <a:solidFill>
                <a:prstClr val="black"/>
              </a:solidFill>
              <a:latin typeface="Constantia"/>
            </a:endParaRPr>
          </a:p>
          <a:p>
            <a:pPr marL="1028700" lvl="1" indent="-571500">
              <a:buFont typeface="Wingdings" panose="05000000000000000000" pitchFamily="2" charset="2"/>
              <a:buChar char="§"/>
            </a:pPr>
            <a:r>
              <a:rPr lang="en-US" sz="2000" dirty="0" smtClean="0">
                <a:solidFill>
                  <a:prstClr val="black"/>
                </a:solidFill>
                <a:latin typeface="Constantia"/>
              </a:rPr>
              <a:t>An employee who is in a non-union bargaining unit position is entitled to a pre-termination meeting where the District sets out for the employee what the employee has done and provides the employee an opportunity to respond.</a:t>
            </a:r>
          </a:p>
          <a:p>
            <a:pPr marL="1028700" lvl="1" indent="-571500">
              <a:buFont typeface="Wingdings" panose="05000000000000000000" pitchFamily="2" charset="2"/>
              <a:buChar char="§"/>
            </a:pPr>
            <a:r>
              <a:rPr lang="en-US" sz="2000" dirty="0">
                <a:solidFill>
                  <a:prstClr val="black"/>
                </a:solidFill>
                <a:latin typeface="Constantia"/>
              </a:rPr>
              <a:t>An employee who is in a union bargaining unit position has a right to representation at a meeting which the employee reasonably believes will result in disciplinary action.</a:t>
            </a:r>
          </a:p>
          <a:p>
            <a:pPr lvl="1"/>
            <a:endParaRPr lang="en-US" sz="2000" dirty="0">
              <a:solidFill>
                <a:prstClr val="black"/>
              </a:solidFill>
              <a:latin typeface="Constantia"/>
            </a:endParaRPr>
          </a:p>
        </p:txBody>
      </p:sp>
    </p:spTree>
    <p:extLst>
      <p:ext uri="{BB962C8B-B14F-4D97-AF65-F5344CB8AC3E}">
        <p14:creationId xmlns:p14="http://schemas.microsoft.com/office/powerpoint/2010/main" val="42265437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EMPLOYEE DISCIPLINE factors</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4708981"/>
          </a:xfrm>
          <a:prstGeom prst="rect">
            <a:avLst/>
          </a:prstGeom>
          <a:noFill/>
        </p:spPr>
        <p:txBody>
          <a:bodyPr wrap="square" rtlCol="0">
            <a:spAutoFit/>
          </a:bodyPr>
          <a:lstStyle/>
          <a:p>
            <a:pPr marL="571500" lvl="0" indent="-571500">
              <a:buFont typeface="Wingdings" panose="05000000000000000000" pitchFamily="2" charset="2"/>
              <a:buChar char="§"/>
            </a:pPr>
            <a:r>
              <a:rPr lang="en-US" sz="2000" dirty="0" smtClean="0">
                <a:solidFill>
                  <a:prstClr val="black"/>
                </a:solidFill>
                <a:latin typeface="Constantia"/>
              </a:rPr>
              <a:t>The following factors should be considered in determining employee disciplinary consequences:</a:t>
            </a:r>
          </a:p>
          <a:p>
            <a:pPr marL="571500" lvl="0" indent="-571500">
              <a:buFont typeface="Wingdings" panose="05000000000000000000" pitchFamily="2" charset="2"/>
              <a:buChar char="§"/>
            </a:pPr>
            <a:endParaRPr lang="en-US" sz="2000" dirty="0" smtClean="0">
              <a:solidFill>
                <a:prstClr val="black"/>
              </a:solidFill>
              <a:latin typeface="Constantia"/>
            </a:endParaRPr>
          </a:p>
          <a:p>
            <a:pPr marL="1028700" lvl="1" indent="-571500">
              <a:buFont typeface="Wingdings" panose="05000000000000000000" pitchFamily="2" charset="2"/>
              <a:buChar char="§"/>
            </a:pPr>
            <a:r>
              <a:rPr lang="en-US" sz="2000" dirty="0" smtClean="0">
                <a:solidFill>
                  <a:prstClr val="black"/>
                </a:solidFill>
                <a:latin typeface="Constantia"/>
              </a:rPr>
              <a:t>The nature and seriousness of the conduct in relation to the duties of the employee.</a:t>
            </a:r>
          </a:p>
          <a:p>
            <a:pPr marL="1028700" lvl="1" indent="-571500">
              <a:buFont typeface="Wingdings" panose="05000000000000000000" pitchFamily="2" charset="2"/>
              <a:buChar char="§"/>
            </a:pPr>
            <a:r>
              <a:rPr lang="en-US" sz="2000" dirty="0" smtClean="0">
                <a:solidFill>
                  <a:prstClr val="black"/>
                </a:solidFill>
                <a:latin typeface="Constantia"/>
              </a:rPr>
              <a:t>The employee’s underlying motivation for the conduct.</a:t>
            </a:r>
          </a:p>
          <a:p>
            <a:pPr marL="1028700" lvl="1" indent="-571500">
              <a:buFont typeface="Wingdings" panose="05000000000000000000" pitchFamily="2" charset="2"/>
              <a:buChar char="§"/>
            </a:pPr>
            <a:r>
              <a:rPr lang="en-US" sz="2000" dirty="0" smtClean="0">
                <a:solidFill>
                  <a:prstClr val="black"/>
                </a:solidFill>
                <a:latin typeface="Constantia"/>
              </a:rPr>
              <a:t>The employee’s past disciplinary record.</a:t>
            </a:r>
          </a:p>
          <a:p>
            <a:pPr marL="1028700" lvl="1" indent="-571500">
              <a:buFont typeface="Wingdings" panose="05000000000000000000" pitchFamily="2" charset="2"/>
              <a:buChar char="§"/>
            </a:pPr>
            <a:r>
              <a:rPr lang="en-US" sz="2000" dirty="0" smtClean="0">
                <a:solidFill>
                  <a:prstClr val="black"/>
                </a:solidFill>
                <a:latin typeface="Constantia"/>
              </a:rPr>
              <a:t>The employee’s past work record.</a:t>
            </a:r>
          </a:p>
          <a:p>
            <a:pPr marL="1028700" lvl="1" indent="-571500">
              <a:buFont typeface="Wingdings" panose="05000000000000000000" pitchFamily="2" charset="2"/>
              <a:buChar char="§"/>
            </a:pPr>
            <a:r>
              <a:rPr lang="en-US" sz="2000" dirty="0" smtClean="0">
                <a:solidFill>
                  <a:prstClr val="black"/>
                </a:solidFill>
                <a:latin typeface="Constantia"/>
              </a:rPr>
              <a:t>The effect of the employee’s conduct on the employee’s ability to perform the employee’s job, including any loss of confidence by the employee’s supervisors.</a:t>
            </a:r>
          </a:p>
          <a:p>
            <a:pPr marL="1028700" lvl="1" indent="-571500">
              <a:buFont typeface="Wingdings" panose="05000000000000000000" pitchFamily="2" charset="2"/>
              <a:buChar char="§"/>
            </a:pPr>
            <a:r>
              <a:rPr lang="en-US" sz="2000" dirty="0">
                <a:solidFill>
                  <a:prstClr val="black"/>
                </a:solidFill>
                <a:latin typeface="Constantia"/>
              </a:rPr>
              <a:t>The effect of the employee’s conduct on the public perception of the employee, the District, and the District’s reputation</a:t>
            </a:r>
            <a:r>
              <a:rPr lang="en-US" sz="2000" dirty="0" smtClean="0">
                <a:solidFill>
                  <a:prstClr val="black"/>
                </a:solidFill>
                <a:latin typeface="Constantia"/>
              </a:rPr>
              <a:t>.</a:t>
            </a:r>
          </a:p>
          <a:p>
            <a:pPr marL="1028700" lvl="1" indent="-571500">
              <a:buFont typeface="Wingdings" panose="05000000000000000000" pitchFamily="2" charset="2"/>
              <a:buChar char="§"/>
            </a:pPr>
            <a:endParaRPr lang="en-US" sz="2000" dirty="0">
              <a:solidFill>
                <a:prstClr val="black"/>
              </a:solidFill>
              <a:latin typeface="Constantia"/>
            </a:endParaRPr>
          </a:p>
          <a:p>
            <a:pPr marL="1028700" lvl="1" indent="-571500">
              <a:buFont typeface="Wingdings" panose="05000000000000000000" pitchFamily="2" charset="2"/>
              <a:buChar char="§"/>
            </a:pPr>
            <a:endParaRPr lang="en-US" sz="2000" dirty="0" smtClean="0">
              <a:solidFill>
                <a:prstClr val="black"/>
              </a:solidFill>
              <a:latin typeface="Constantia"/>
            </a:endParaRPr>
          </a:p>
        </p:txBody>
      </p:sp>
    </p:spTree>
    <p:extLst>
      <p:ext uri="{BB962C8B-B14F-4D97-AF65-F5344CB8AC3E}">
        <p14:creationId xmlns:p14="http://schemas.microsoft.com/office/powerpoint/2010/main" val="35164749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Employee discipline factors</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6001643"/>
          </a:xfrm>
          <a:prstGeom prst="rect">
            <a:avLst/>
          </a:prstGeom>
          <a:noFill/>
        </p:spPr>
        <p:txBody>
          <a:bodyPr wrap="square" rtlCol="0">
            <a:spAutoFit/>
          </a:bodyPr>
          <a:lstStyle/>
          <a:p>
            <a:pPr marL="1028700" lvl="1" indent="-571500">
              <a:buFont typeface="Wingdings" panose="05000000000000000000" pitchFamily="2" charset="2"/>
              <a:buChar char="§"/>
            </a:pPr>
            <a:endParaRPr lang="en-US" sz="2000" dirty="0" smtClean="0">
              <a:solidFill>
                <a:prstClr val="black"/>
              </a:solidFill>
              <a:latin typeface="Constantia"/>
            </a:endParaRPr>
          </a:p>
          <a:p>
            <a:pPr marL="1028700" lvl="1" indent="-571500">
              <a:buFont typeface="Wingdings" panose="05000000000000000000" pitchFamily="2" charset="2"/>
              <a:buChar char="§"/>
            </a:pPr>
            <a:r>
              <a:rPr lang="en-US" sz="2000" dirty="0" smtClean="0">
                <a:solidFill>
                  <a:prstClr val="black"/>
                </a:solidFill>
                <a:latin typeface="Constantia"/>
              </a:rPr>
              <a:t>The </a:t>
            </a:r>
            <a:r>
              <a:rPr lang="en-US" sz="2000" dirty="0">
                <a:solidFill>
                  <a:prstClr val="black"/>
                </a:solidFill>
                <a:latin typeface="Constantia"/>
              </a:rPr>
              <a:t>employee’s awareness that the conduct the employee engaged in was not acceptable.</a:t>
            </a:r>
          </a:p>
          <a:p>
            <a:pPr marL="1028700" lvl="1" indent="-571500">
              <a:buFont typeface="Wingdings" panose="05000000000000000000" pitchFamily="2" charset="2"/>
              <a:buChar char="§"/>
            </a:pPr>
            <a:endParaRPr lang="en-US" sz="2000" dirty="0" smtClean="0">
              <a:solidFill>
                <a:prstClr val="black"/>
              </a:solidFill>
              <a:latin typeface="Constantia"/>
            </a:endParaRPr>
          </a:p>
          <a:p>
            <a:pPr marL="1028700" lvl="1" indent="-571500">
              <a:buFont typeface="Wingdings" panose="05000000000000000000" pitchFamily="2" charset="2"/>
              <a:buChar char="§"/>
            </a:pPr>
            <a:r>
              <a:rPr lang="en-US" sz="2000" dirty="0" smtClean="0">
                <a:solidFill>
                  <a:prstClr val="black"/>
                </a:solidFill>
                <a:latin typeface="Constantia"/>
              </a:rPr>
              <a:t>Whether it is likely that the employee can rehabilitate the employee’s reputation.</a:t>
            </a:r>
          </a:p>
          <a:p>
            <a:pPr marL="1028700" lvl="1" indent="-571500">
              <a:buFont typeface="Wingdings" panose="05000000000000000000" pitchFamily="2" charset="2"/>
              <a:buChar char="§"/>
            </a:pPr>
            <a:endParaRPr lang="en-US" sz="2000" dirty="0" smtClean="0">
              <a:solidFill>
                <a:prstClr val="black"/>
              </a:solidFill>
              <a:latin typeface="Constantia"/>
            </a:endParaRPr>
          </a:p>
          <a:p>
            <a:pPr marL="1028700" lvl="1" indent="-571500">
              <a:buFont typeface="Wingdings" panose="05000000000000000000" pitchFamily="2" charset="2"/>
              <a:buChar char="§"/>
            </a:pPr>
            <a:r>
              <a:rPr lang="en-US" sz="2000" dirty="0" smtClean="0">
                <a:solidFill>
                  <a:prstClr val="black"/>
                </a:solidFill>
                <a:latin typeface="Constantia"/>
              </a:rPr>
              <a:t>Whether a lesser penalty is adequate to deter similar future misconduct by the employee or other employees.</a:t>
            </a:r>
          </a:p>
          <a:p>
            <a:pPr marL="1028700" lvl="1" indent="-571500">
              <a:buFont typeface="Wingdings" panose="05000000000000000000" pitchFamily="2" charset="2"/>
              <a:buChar char="§"/>
            </a:pPr>
            <a:endParaRPr lang="en-US" sz="2000" dirty="0" smtClean="0">
              <a:solidFill>
                <a:prstClr val="black"/>
              </a:solidFill>
              <a:latin typeface="Constantia"/>
            </a:endParaRPr>
          </a:p>
          <a:p>
            <a:pPr marL="1028700" lvl="1" indent="-571500">
              <a:buFont typeface="Wingdings" panose="05000000000000000000" pitchFamily="2" charset="2"/>
              <a:buChar char="§"/>
            </a:pPr>
            <a:r>
              <a:rPr lang="en-US" sz="2000" dirty="0" smtClean="0">
                <a:solidFill>
                  <a:prstClr val="black"/>
                </a:solidFill>
                <a:latin typeface="Constantia"/>
              </a:rPr>
              <a:t>Whether </a:t>
            </a:r>
            <a:r>
              <a:rPr lang="en-US" sz="2000" dirty="0">
                <a:solidFill>
                  <a:prstClr val="black"/>
                </a:solidFill>
                <a:latin typeface="Constantia"/>
              </a:rPr>
              <a:t>the proposed consequence is consistent with other situations where other employees participated in similar conduct</a:t>
            </a:r>
            <a:r>
              <a:rPr lang="en-US" sz="2000" dirty="0" smtClean="0">
                <a:solidFill>
                  <a:prstClr val="black"/>
                </a:solidFill>
                <a:latin typeface="Constantia"/>
              </a:rPr>
              <a:t>.</a:t>
            </a:r>
          </a:p>
          <a:p>
            <a:pPr marL="1028700" lvl="1" indent="-571500">
              <a:buFont typeface="Wingdings" panose="05000000000000000000" pitchFamily="2" charset="2"/>
              <a:buChar char="§"/>
            </a:pPr>
            <a:endParaRPr lang="en-US" sz="2000" dirty="0" smtClean="0">
              <a:solidFill>
                <a:prstClr val="black"/>
              </a:solidFill>
              <a:latin typeface="Constantia"/>
            </a:endParaRPr>
          </a:p>
          <a:p>
            <a:pPr marL="1028700" lvl="1" indent="-571500">
              <a:buFont typeface="Wingdings" panose="05000000000000000000" pitchFamily="2" charset="2"/>
              <a:buChar char="§"/>
            </a:pPr>
            <a:r>
              <a:rPr lang="en-US" sz="2000" dirty="0" smtClean="0">
                <a:solidFill>
                  <a:prstClr val="black"/>
                </a:solidFill>
                <a:latin typeface="Constantia"/>
              </a:rPr>
              <a:t>Whether </a:t>
            </a:r>
            <a:r>
              <a:rPr lang="en-US" sz="2000" dirty="0">
                <a:solidFill>
                  <a:prstClr val="black"/>
                </a:solidFill>
                <a:latin typeface="Constantia"/>
              </a:rPr>
              <a:t>the District has an applicable discipline policy and the requirements of the policy.</a:t>
            </a:r>
          </a:p>
          <a:p>
            <a:pPr marL="1028700" lvl="1" indent="-571500">
              <a:buFont typeface="Wingdings" panose="05000000000000000000" pitchFamily="2" charset="2"/>
              <a:buChar char="§"/>
            </a:pPr>
            <a:endParaRPr lang="en-US" sz="2000" dirty="0">
              <a:solidFill>
                <a:prstClr val="black"/>
              </a:solidFill>
              <a:latin typeface="Constantia"/>
            </a:endParaRPr>
          </a:p>
          <a:p>
            <a:pPr marL="1028700" lvl="1" indent="-571500">
              <a:buFont typeface="Wingdings" panose="05000000000000000000" pitchFamily="2" charset="2"/>
              <a:buChar char="§"/>
            </a:pPr>
            <a:endParaRPr lang="en-US" sz="2000" dirty="0" smtClean="0">
              <a:solidFill>
                <a:prstClr val="black"/>
              </a:solidFill>
              <a:latin typeface="Constantia"/>
            </a:endParaRPr>
          </a:p>
          <a:p>
            <a:pPr marL="1028700" lvl="1" indent="-571500">
              <a:buFont typeface="Wingdings" panose="05000000000000000000" pitchFamily="2" charset="2"/>
              <a:buChar char="§"/>
            </a:pPr>
            <a:endParaRPr lang="en-US" sz="2000" dirty="0">
              <a:solidFill>
                <a:prstClr val="black"/>
              </a:solidFill>
              <a:latin typeface="Constantia"/>
            </a:endParaRPr>
          </a:p>
          <a:p>
            <a:pPr lvl="1"/>
            <a:endParaRPr lang="en-US" sz="2400" dirty="0" smtClean="0">
              <a:solidFill>
                <a:prstClr val="black"/>
              </a:solidFill>
              <a:latin typeface="Constantia"/>
            </a:endParaRPr>
          </a:p>
        </p:txBody>
      </p:sp>
    </p:spTree>
    <p:extLst>
      <p:ext uri="{BB962C8B-B14F-4D97-AF65-F5344CB8AC3E}">
        <p14:creationId xmlns:p14="http://schemas.microsoft.com/office/powerpoint/2010/main" val="7380848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sz="2400" dirty="0" smtClean="0">
                <a:latin typeface="Constantia" panose="02030602050306030303" pitchFamily="18" charset="0"/>
              </a:rPr>
              <a:t>Additional considerations regarding classified/non-certified employees</a:t>
            </a:r>
            <a:endParaRPr lang="en-US" sz="2400"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5324535"/>
          </a:xfrm>
          <a:prstGeom prst="rect">
            <a:avLst/>
          </a:prstGeom>
          <a:noFill/>
        </p:spPr>
        <p:txBody>
          <a:bodyPr wrap="square" rtlCol="0">
            <a:spAutoFit/>
          </a:bodyPr>
          <a:lstStyle/>
          <a:p>
            <a:pPr marL="571500" lvl="0" indent="-571500">
              <a:buFont typeface="Wingdings" panose="05000000000000000000" pitchFamily="2" charset="2"/>
              <a:buChar char="§"/>
            </a:pPr>
            <a:r>
              <a:rPr lang="en-US" sz="2800" dirty="0" smtClean="0">
                <a:solidFill>
                  <a:prstClr val="black"/>
                </a:solidFill>
                <a:latin typeface="Constantia"/>
              </a:rPr>
              <a:t>Classified/Non-Certified Employees</a:t>
            </a:r>
            <a:endParaRPr lang="en-US" sz="2800" dirty="0" smtClean="0">
              <a:solidFill>
                <a:prstClr val="black"/>
              </a:solidFill>
              <a:latin typeface="Constantia"/>
            </a:endParaRPr>
          </a:p>
          <a:p>
            <a:pPr marL="1028700" lvl="1" indent="-571500">
              <a:buFont typeface="Wingdings" panose="05000000000000000000" pitchFamily="2" charset="2"/>
              <a:buChar char="§"/>
            </a:pPr>
            <a:r>
              <a:rPr lang="en-US" sz="2400" dirty="0" smtClean="0">
                <a:solidFill>
                  <a:prstClr val="black"/>
                </a:solidFill>
                <a:latin typeface="Constantia"/>
              </a:rPr>
              <a:t>Generally at will employees.</a:t>
            </a:r>
          </a:p>
          <a:p>
            <a:pPr marL="1028700" lvl="1" indent="-571500">
              <a:buFont typeface="Wingdings" panose="05000000000000000000" pitchFamily="2" charset="2"/>
              <a:buChar char="§"/>
            </a:pPr>
            <a:r>
              <a:rPr lang="en-US" sz="2400" dirty="0" smtClean="0">
                <a:solidFill>
                  <a:prstClr val="black"/>
                </a:solidFill>
                <a:latin typeface="Constantia"/>
              </a:rPr>
              <a:t>Have significantly reduced rights to employment unless the District has given the employee additional rights through:</a:t>
            </a:r>
          </a:p>
          <a:p>
            <a:pPr marL="1485900" lvl="2" indent="-571500">
              <a:buFont typeface="Wingdings" panose="05000000000000000000" pitchFamily="2" charset="2"/>
              <a:buChar char="§"/>
            </a:pPr>
            <a:r>
              <a:rPr lang="en-US" sz="2400" dirty="0" smtClean="0">
                <a:solidFill>
                  <a:prstClr val="black"/>
                </a:solidFill>
                <a:latin typeface="Constantia"/>
              </a:rPr>
              <a:t>An individual contract.</a:t>
            </a:r>
          </a:p>
          <a:p>
            <a:pPr marL="1485900" lvl="2" indent="-571500">
              <a:buFont typeface="Wingdings" panose="05000000000000000000" pitchFamily="2" charset="2"/>
              <a:buChar char="§"/>
            </a:pPr>
            <a:r>
              <a:rPr lang="en-US" sz="2400" dirty="0" smtClean="0">
                <a:solidFill>
                  <a:prstClr val="black"/>
                </a:solidFill>
                <a:latin typeface="Constantia"/>
              </a:rPr>
              <a:t>A collective bargaining agreement.</a:t>
            </a:r>
          </a:p>
          <a:p>
            <a:pPr marL="1485900" lvl="2" indent="-571500">
              <a:buFont typeface="Wingdings" panose="05000000000000000000" pitchFamily="2" charset="2"/>
              <a:buChar char="§"/>
            </a:pPr>
            <a:r>
              <a:rPr lang="en-US" sz="2400" dirty="0" smtClean="0">
                <a:solidFill>
                  <a:prstClr val="black"/>
                </a:solidFill>
                <a:latin typeface="Constantia"/>
              </a:rPr>
              <a:t>School districts policies.</a:t>
            </a:r>
          </a:p>
          <a:p>
            <a:pPr marL="1485900" lvl="2" indent="-571500">
              <a:buFont typeface="Wingdings" panose="05000000000000000000" pitchFamily="2" charset="2"/>
              <a:buChar char="§"/>
            </a:pPr>
            <a:r>
              <a:rPr lang="en-US" sz="2400" dirty="0" smtClean="0">
                <a:solidFill>
                  <a:prstClr val="black"/>
                </a:solidFill>
                <a:latin typeface="Constantia"/>
              </a:rPr>
              <a:t>An employee handbook.</a:t>
            </a:r>
          </a:p>
          <a:p>
            <a:pPr marL="1028700" lvl="1" indent="-571500">
              <a:buFont typeface="Wingdings" panose="05000000000000000000" pitchFamily="2" charset="2"/>
              <a:buChar char="§"/>
            </a:pPr>
            <a:r>
              <a:rPr lang="en-US" sz="2400" dirty="0" smtClean="0">
                <a:solidFill>
                  <a:prstClr val="black"/>
                </a:solidFill>
                <a:latin typeface="Constantia"/>
              </a:rPr>
              <a:t>The District must honor any of the additional rights granted by the District through additional documents and that could significantly impact the District ability to discipline and/or terminate an employee.</a:t>
            </a:r>
            <a:endParaRPr lang="en-US" sz="2400" dirty="0">
              <a:solidFill>
                <a:prstClr val="black"/>
              </a:solidFill>
              <a:latin typeface="Constantia"/>
            </a:endParaRPr>
          </a:p>
          <a:p>
            <a:pPr marL="1485900" lvl="2" indent="-571500">
              <a:buFont typeface="Wingdings" panose="05000000000000000000" pitchFamily="2" charset="2"/>
              <a:buChar char="§"/>
            </a:pPr>
            <a:endParaRPr lang="en-US" sz="2400" dirty="0">
              <a:solidFill>
                <a:prstClr val="black"/>
              </a:solidFill>
              <a:latin typeface="Constantia"/>
            </a:endParaRPr>
          </a:p>
        </p:txBody>
      </p:sp>
    </p:spTree>
    <p:extLst>
      <p:ext uri="{BB962C8B-B14F-4D97-AF65-F5344CB8AC3E}">
        <p14:creationId xmlns:p14="http://schemas.microsoft.com/office/powerpoint/2010/main" val="39896225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Questions?</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76400"/>
            <a:ext cx="8839200" cy="4739759"/>
          </a:xfrm>
          <a:prstGeom prst="rect">
            <a:avLst/>
          </a:prstGeom>
          <a:noFill/>
        </p:spPr>
        <p:txBody>
          <a:bodyPr wrap="square" rtlCol="0">
            <a:spAutoFit/>
          </a:bodyPr>
          <a:lstStyle/>
          <a:p>
            <a:pPr algn="ctr"/>
            <a:endParaRPr lang="en-US" sz="3200" dirty="0" smtClean="0">
              <a:solidFill>
                <a:schemeClr val="tx2"/>
              </a:solidFill>
            </a:endParaRPr>
          </a:p>
          <a:p>
            <a:pPr algn="ctr"/>
            <a:r>
              <a:rPr lang="en-US" sz="2800" dirty="0" smtClean="0">
                <a:solidFill>
                  <a:schemeClr val="tx2"/>
                </a:solidFill>
                <a:latin typeface="Constantia" panose="02030602050306030303" pitchFamily="18" charset="0"/>
              </a:rPr>
              <a:t>Brett S. Nitzschke</a:t>
            </a:r>
          </a:p>
          <a:p>
            <a:pPr algn="ctr"/>
            <a:r>
              <a:rPr lang="en-US" sz="2800" dirty="0" smtClean="0">
                <a:solidFill>
                  <a:schemeClr val="tx2"/>
                </a:solidFill>
                <a:latin typeface="Constantia" panose="02030602050306030303" pitchFamily="18" charset="0"/>
              </a:rPr>
              <a:t>Holly A. Corkery</a:t>
            </a:r>
          </a:p>
          <a:p>
            <a:pPr algn="ctr"/>
            <a:r>
              <a:rPr lang="en-US" sz="2800" dirty="0" smtClean="0">
                <a:solidFill>
                  <a:schemeClr val="tx2"/>
                </a:solidFill>
                <a:latin typeface="Constantia" panose="02030602050306030303" pitchFamily="18" charset="0"/>
              </a:rPr>
              <a:t>Emily K. Ellingson</a:t>
            </a:r>
          </a:p>
          <a:p>
            <a:pPr algn="ctr"/>
            <a:r>
              <a:rPr lang="en-US" sz="2800" dirty="0" smtClean="0">
                <a:solidFill>
                  <a:schemeClr val="tx2"/>
                </a:solidFill>
                <a:latin typeface="Constantia" panose="02030602050306030303" pitchFamily="18" charset="0"/>
              </a:rPr>
              <a:t>Lynch Dallas, P.C.</a:t>
            </a:r>
          </a:p>
          <a:p>
            <a:pPr algn="ctr"/>
            <a:r>
              <a:rPr lang="en-US" sz="2800" dirty="0" smtClean="0">
                <a:solidFill>
                  <a:schemeClr val="tx2"/>
                </a:solidFill>
                <a:latin typeface="Constantia" panose="02030602050306030303" pitchFamily="18" charset="0"/>
              </a:rPr>
              <a:t>(319) 365-9101</a:t>
            </a:r>
          </a:p>
          <a:p>
            <a:pPr algn="ctr"/>
            <a:endParaRPr lang="en-US" sz="2800" dirty="0" smtClean="0">
              <a:solidFill>
                <a:schemeClr val="tx2"/>
              </a:solidFill>
              <a:latin typeface="Constantia" panose="02030602050306030303" pitchFamily="18" charset="0"/>
            </a:endParaRPr>
          </a:p>
          <a:p>
            <a:pPr lvl="1" algn="ctr"/>
            <a:r>
              <a:rPr lang="en-US" sz="2800" dirty="0" smtClean="0">
                <a:solidFill>
                  <a:schemeClr val="tx2"/>
                </a:solidFill>
                <a:latin typeface="Constantia" panose="02030602050306030303" pitchFamily="18" charset="0"/>
              </a:rPr>
              <a:t>brett@lynchdallas.com</a:t>
            </a:r>
          </a:p>
          <a:p>
            <a:pPr lvl="1" algn="ctr"/>
            <a:r>
              <a:rPr lang="en-US" sz="2800" dirty="0" smtClean="0">
                <a:solidFill>
                  <a:schemeClr val="tx2"/>
                </a:solidFill>
                <a:latin typeface="Constantia" panose="02030602050306030303" pitchFamily="18" charset="0"/>
              </a:rPr>
              <a:t>hcorkery@lynchdallas.com </a:t>
            </a:r>
          </a:p>
          <a:p>
            <a:pPr lvl="1" algn="ctr"/>
            <a:r>
              <a:rPr lang="en-US" sz="2800" dirty="0" smtClean="0">
                <a:solidFill>
                  <a:schemeClr val="tx2"/>
                </a:solidFill>
                <a:latin typeface="Constantia" panose="02030602050306030303" pitchFamily="18" charset="0"/>
              </a:rPr>
              <a:t>eellingson@lynchdallas.com</a:t>
            </a:r>
          </a:p>
          <a:p>
            <a:pPr marL="742950" lvl="1" indent="-285750">
              <a:buFont typeface="Wingdings" charset="2"/>
              <a:buChar char="Ø"/>
            </a:pPr>
            <a:endParaRPr lang="en-US" dirty="0"/>
          </a:p>
        </p:txBody>
      </p:sp>
    </p:spTree>
    <p:extLst>
      <p:ext uri="{BB962C8B-B14F-4D97-AF65-F5344CB8AC3E}">
        <p14:creationId xmlns:p14="http://schemas.microsoft.com/office/powerpoint/2010/main" val="33609627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TEACHER Probationary STATUS</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3539430"/>
          </a:xfrm>
          <a:prstGeom prst="rect">
            <a:avLst/>
          </a:prstGeom>
          <a:noFill/>
        </p:spPr>
        <p:txBody>
          <a:bodyPr wrap="square" rtlCol="0">
            <a:spAutoFit/>
          </a:bodyPr>
          <a:lstStyle/>
          <a:p>
            <a:pPr marL="571500" indent="-571500">
              <a:buFont typeface="Wingdings" panose="05000000000000000000" pitchFamily="2" charset="2"/>
              <a:buChar char="§"/>
            </a:pPr>
            <a:endParaRPr lang="en-US" sz="2800" b="1" dirty="0" smtClean="0">
              <a:latin typeface="Constantia" panose="02030602050306030303" pitchFamily="18" charset="0"/>
            </a:endParaRPr>
          </a:p>
          <a:p>
            <a:pPr marL="571500" indent="-571500">
              <a:buFont typeface="Wingdings" panose="05000000000000000000" pitchFamily="2" charset="2"/>
              <a:buChar char="§"/>
            </a:pPr>
            <a:r>
              <a:rPr lang="en-US" sz="2800" dirty="0" smtClean="0">
                <a:latin typeface="Constantia" panose="02030602050306030303" pitchFamily="18" charset="0"/>
              </a:rPr>
              <a:t>First three consecutive years of employment of a teacher in the same school district are the probationary period.</a:t>
            </a:r>
          </a:p>
          <a:p>
            <a:pPr marL="571500" indent="-571500">
              <a:buFont typeface="Wingdings" panose="05000000000000000000" pitchFamily="2" charset="2"/>
              <a:buChar char="§"/>
            </a:pPr>
            <a:endParaRPr lang="en-US" sz="2800" b="1" dirty="0">
              <a:latin typeface="Constantia" panose="02030602050306030303" pitchFamily="18" charset="0"/>
            </a:endParaRPr>
          </a:p>
          <a:p>
            <a:pPr marL="571500" indent="-571500">
              <a:buFont typeface="Wingdings" panose="05000000000000000000" pitchFamily="2" charset="2"/>
              <a:buChar char="§"/>
            </a:pPr>
            <a:r>
              <a:rPr lang="en-US" sz="2800" dirty="0" smtClean="0">
                <a:latin typeface="Constantia" panose="02030602050306030303" pitchFamily="18" charset="0"/>
              </a:rPr>
              <a:t>If a teacher has successfully completed a probationary period for another school district located in Iowa, the probationary period is one year.</a:t>
            </a:r>
            <a:endParaRPr lang="en-US" sz="2600" dirty="0" smtClean="0">
              <a:latin typeface="Constantia" panose="02030602050306030303" pitchFamily="18" charset="0"/>
            </a:endParaRPr>
          </a:p>
        </p:txBody>
      </p:sp>
    </p:spTree>
    <p:extLst>
      <p:ext uri="{BB962C8B-B14F-4D97-AF65-F5344CB8AC3E}">
        <p14:creationId xmlns:p14="http://schemas.microsoft.com/office/powerpoint/2010/main" val="2957876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TEACHER LICENSURE STATUS</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4647426"/>
          </a:xfrm>
          <a:prstGeom prst="rect">
            <a:avLst/>
          </a:prstGeom>
          <a:noFill/>
        </p:spPr>
        <p:txBody>
          <a:bodyPr wrap="square" rtlCol="0">
            <a:spAutoFit/>
          </a:bodyPr>
          <a:lstStyle/>
          <a:p>
            <a:endParaRPr lang="en-US" sz="2800" b="1" dirty="0" smtClean="0">
              <a:latin typeface="Constantia" panose="02030602050306030303" pitchFamily="18" charset="0"/>
            </a:endParaRPr>
          </a:p>
          <a:p>
            <a:pPr marL="571500" indent="-571500">
              <a:buFont typeface="Wingdings" panose="05000000000000000000" pitchFamily="2" charset="2"/>
              <a:buChar char="§"/>
            </a:pPr>
            <a:r>
              <a:rPr lang="en-US" sz="2800" dirty="0" smtClean="0">
                <a:latin typeface="Constantia" panose="02030602050306030303" pitchFamily="18" charset="0"/>
              </a:rPr>
              <a:t>Initial License (Beginning Teacher)</a:t>
            </a:r>
          </a:p>
          <a:p>
            <a:endParaRPr lang="en-US" sz="2800" b="1" dirty="0" smtClean="0">
              <a:latin typeface="Constantia" panose="02030602050306030303" pitchFamily="18" charset="0"/>
            </a:endParaRPr>
          </a:p>
          <a:p>
            <a:pPr marL="1028700" lvl="1" indent="-571500">
              <a:buFont typeface="Wingdings" panose="05000000000000000000" pitchFamily="2" charset="2"/>
              <a:buChar char="§"/>
            </a:pPr>
            <a:r>
              <a:rPr lang="en-US" sz="2000" dirty="0" smtClean="0">
                <a:latin typeface="Constantia" panose="02030602050306030303" pitchFamily="18" charset="0"/>
              </a:rPr>
              <a:t>At the end of a beginning teacher’s second year, a decision must be made whether the teacher has met the Iowa teaching standards and will be recommended for a standard license; has not met the Iowa teaching standards and will not be recommended for a standard license or needs additional time to work on meeting the Iowa teaching standards and will be given a third year to meet the Iowa teaching standards.</a:t>
            </a:r>
          </a:p>
          <a:p>
            <a:pPr lvl="1"/>
            <a:endParaRPr lang="en-US" sz="2000" b="1" dirty="0" smtClean="0">
              <a:latin typeface="Constantia" panose="02030602050306030303" pitchFamily="18" charset="0"/>
            </a:endParaRPr>
          </a:p>
          <a:p>
            <a:pPr marL="571500" lvl="0" indent="-571500">
              <a:buFont typeface="Wingdings" panose="05000000000000000000" pitchFamily="2" charset="2"/>
              <a:buChar char="§"/>
            </a:pPr>
            <a:r>
              <a:rPr lang="en-US" sz="2800" dirty="0" smtClean="0">
                <a:solidFill>
                  <a:prstClr val="black"/>
                </a:solidFill>
                <a:latin typeface="Constantia" panose="02030602050306030303" pitchFamily="18" charset="0"/>
              </a:rPr>
              <a:t>Standar</a:t>
            </a:r>
            <a:r>
              <a:rPr lang="en-US" sz="2800" dirty="0">
                <a:solidFill>
                  <a:prstClr val="black"/>
                </a:solidFill>
                <a:latin typeface="Constantia" panose="02030602050306030303" pitchFamily="18" charset="0"/>
              </a:rPr>
              <a:t>d</a:t>
            </a:r>
            <a:r>
              <a:rPr lang="en-US" sz="2800" dirty="0" smtClean="0">
                <a:solidFill>
                  <a:prstClr val="black"/>
                </a:solidFill>
                <a:latin typeface="Constantia" panose="02030602050306030303" pitchFamily="18" charset="0"/>
              </a:rPr>
              <a:t> </a:t>
            </a:r>
            <a:r>
              <a:rPr lang="en-US" sz="2800" dirty="0">
                <a:solidFill>
                  <a:prstClr val="black"/>
                </a:solidFill>
                <a:latin typeface="Constantia" panose="02030602050306030303" pitchFamily="18" charset="0"/>
              </a:rPr>
              <a:t>License </a:t>
            </a:r>
            <a:r>
              <a:rPr lang="en-US" sz="2800" dirty="0" smtClean="0">
                <a:solidFill>
                  <a:prstClr val="black"/>
                </a:solidFill>
                <a:latin typeface="Constantia" panose="02030602050306030303" pitchFamily="18" charset="0"/>
              </a:rPr>
              <a:t>(Career Teacher</a:t>
            </a:r>
            <a:r>
              <a:rPr lang="en-US" sz="2800" dirty="0">
                <a:solidFill>
                  <a:prstClr val="black"/>
                </a:solidFill>
                <a:latin typeface="Constantia" panose="02030602050306030303" pitchFamily="18" charset="0"/>
              </a:rPr>
              <a:t>)</a:t>
            </a:r>
          </a:p>
          <a:p>
            <a:pPr marL="1028700" lvl="1" indent="-571500">
              <a:buFont typeface="Wingdings" panose="05000000000000000000" pitchFamily="2" charset="2"/>
              <a:buChar char="§"/>
            </a:pPr>
            <a:endParaRPr lang="en-US" sz="2400" b="1" dirty="0">
              <a:latin typeface="Constantia" panose="02030602050306030303" pitchFamily="18" charset="0"/>
            </a:endParaRPr>
          </a:p>
        </p:txBody>
      </p:sp>
    </p:spTree>
    <p:extLst>
      <p:ext uri="{BB962C8B-B14F-4D97-AF65-F5344CB8AC3E}">
        <p14:creationId xmlns:p14="http://schemas.microsoft.com/office/powerpoint/2010/main" val="30970648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Teacher evaluation TIERS</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4708981"/>
          </a:xfrm>
          <a:prstGeom prst="rect">
            <a:avLst/>
          </a:prstGeom>
          <a:noFill/>
        </p:spPr>
        <p:txBody>
          <a:bodyPr wrap="square" rtlCol="0">
            <a:spAutoFit/>
          </a:bodyPr>
          <a:lstStyle/>
          <a:p>
            <a:pPr marL="571500" indent="-571500">
              <a:buFont typeface="Wingdings" panose="05000000000000000000" pitchFamily="2" charset="2"/>
              <a:buChar char="§"/>
            </a:pPr>
            <a:r>
              <a:rPr lang="en-US" sz="2800" b="1" dirty="0" smtClean="0">
                <a:latin typeface="Constantia" panose="02030602050306030303" pitchFamily="18" charset="0"/>
              </a:rPr>
              <a:t>Tier I</a:t>
            </a:r>
            <a:endParaRPr lang="en-US" sz="2800" b="1" dirty="0" smtClean="0">
              <a:latin typeface="Constantia" panose="02030602050306030303" pitchFamily="18" charset="0"/>
            </a:endParaRPr>
          </a:p>
          <a:p>
            <a:pPr marL="1028700" lvl="1" indent="-571500">
              <a:buFont typeface="Wingdings" panose="05000000000000000000" pitchFamily="2" charset="2"/>
              <a:buChar char="§"/>
            </a:pPr>
            <a:r>
              <a:rPr lang="en-US" sz="2600" dirty="0" smtClean="0">
                <a:latin typeface="Constantia" panose="02030602050306030303" pitchFamily="18" charset="0"/>
              </a:rPr>
              <a:t>Teachers New to the District (Beginning Teachers and Career Teachers in their first year in the District) – Career Teachers may be Probationary and Tier I Teachers</a:t>
            </a:r>
          </a:p>
          <a:p>
            <a:pPr marL="571500" lvl="0" indent="-571500">
              <a:buFont typeface="Wingdings" panose="05000000000000000000" pitchFamily="2" charset="2"/>
              <a:buChar char="§"/>
            </a:pPr>
            <a:r>
              <a:rPr lang="en-US" sz="2800" b="1" dirty="0">
                <a:solidFill>
                  <a:prstClr val="black"/>
                </a:solidFill>
                <a:latin typeface="Constantia" panose="02030602050306030303" pitchFamily="18" charset="0"/>
              </a:rPr>
              <a:t>Tier </a:t>
            </a:r>
            <a:r>
              <a:rPr lang="en-US" sz="2800" b="1" dirty="0" smtClean="0">
                <a:solidFill>
                  <a:prstClr val="black"/>
                </a:solidFill>
                <a:latin typeface="Constantia" panose="02030602050306030303" pitchFamily="18" charset="0"/>
              </a:rPr>
              <a:t>II</a:t>
            </a:r>
          </a:p>
          <a:p>
            <a:pPr marL="1028700" lvl="1" indent="-571500">
              <a:buFont typeface="Wingdings" panose="05000000000000000000" pitchFamily="2" charset="2"/>
              <a:buChar char="§"/>
            </a:pPr>
            <a:r>
              <a:rPr lang="en-US" sz="2800" dirty="0" smtClean="0">
                <a:solidFill>
                  <a:prstClr val="black"/>
                </a:solidFill>
                <a:latin typeface="Constantia" panose="02030602050306030303" pitchFamily="18" charset="0"/>
              </a:rPr>
              <a:t>Career Teachers who have taught in the District more than one year.</a:t>
            </a:r>
          </a:p>
          <a:p>
            <a:pPr marL="571500" lvl="0" indent="-571500">
              <a:buFont typeface="Wingdings" panose="05000000000000000000" pitchFamily="2" charset="2"/>
              <a:buChar char="§"/>
            </a:pPr>
            <a:r>
              <a:rPr lang="en-US" sz="2800" b="1" dirty="0">
                <a:solidFill>
                  <a:prstClr val="black"/>
                </a:solidFill>
                <a:latin typeface="Constantia" panose="02030602050306030303" pitchFamily="18" charset="0"/>
              </a:rPr>
              <a:t>Tier </a:t>
            </a:r>
            <a:r>
              <a:rPr lang="en-US" sz="2800" b="1" dirty="0" smtClean="0">
                <a:solidFill>
                  <a:prstClr val="black"/>
                </a:solidFill>
                <a:latin typeface="Constantia" panose="02030602050306030303" pitchFamily="18" charset="0"/>
              </a:rPr>
              <a:t>III</a:t>
            </a:r>
            <a:endParaRPr lang="en-US" sz="2800" b="1" dirty="0">
              <a:solidFill>
                <a:prstClr val="black"/>
              </a:solidFill>
              <a:latin typeface="Constantia" panose="02030602050306030303" pitchFamily="18" charset="0"/>
            </a:endParaRPr>
          </a:p>
          <a:p>
            <a:pPr marL="1028700" lvl="1" indent="-571500">
              <a:buFont typeface="Wingdings" panose="05000000000000000000" pitchFamily="2" charset="2"/>
              <a:buChar char="§"/>
            </a:pPr>
            <a:r>
              <a:rPr lang="en-US" sz="2800" dirty="0" smtClean="0">
                <a:solidFill>
                  <a:prstClr val="black"/>
                </a:solidFill>
                <a:latin typeface="Constantia" panose="02030602050306030303" pitchFamily="18" charset="0"/>
              </a:rPr>
              <a:t>Intensive Assistance – Non-Probationary Career Teachers Only</a:t>
            </a:r>
            <a:endParaRPr lang="en-US" sz="2800" dirty="0">
              <a:solidFill>
                <a:prstClr val="black"/>
              </a:solidFill>
              <a:latin typeface="Constantia" panose="02030602050306030303" pitchFamily="18" charset="0"/>
            </a:endParaRPr>
          </a:p>
        </p:txBody>
      </p:sp>
    </p:spTree>
    <p:extLst>
      <p:ext uri="{BB962C8B-B14F-4D97-AF65-F5344CB8AC3E}">
        <p14:creationId xmlns:p14="http://schemas.microsoft.com/office/powerpoint/2010/main" val="37299218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PURPOSES OF TEACHER EVALUATIONS</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3693319"/>
          </a:xfrm>
          <a:prstGeom prst="rect">
            <a:avLst/>
          </a:prstGeom>
          <a:noFill/>
        </p:spPr>
        <p:txBody>
          <a:bodyPr wrap="square" rtlCol="0">
            <a:spAutoFit/>
          </a:bodyPr>
          <a:lstStyle/>
          <a:p>
            <a:pPr marL="1028700" lvl="1" indent="-571500">
              <a:buFont typeface="Wingdings" panose="05000000000000000000" pitchFamily="2" charset="2"/>
              <a:buChar char="§"/>
            </a:pPr>
            <a:endParaRPr lang="en-US" sz="2600" dirty="0" smtClean="0">
              <a:latin typeface="Constantia" panose="02030602050306030303" pitchFamily="18" charset="0"/>
            </a:endParaRPr>
          </a:p>
          <a:p>
            <a:pPr marL="1028700" lvl="1" indent="-571500">
              <a:buFont typeface="Wingdings" panose="05000000000000000000" pitchFamily="2" charset="2"/>
              <a:buChar char="§"/>
            </a:pPr>
            <a:r>
              <a:rPr lang="en-US" sz="2600" dirty="0" smtClean="0">
                <a:latin typeface="Constantia" panose="02030602050306030303" pitchFamily="18" charset="0"/>
              </a:rPr>
              <a:t>Assess performance and conduct.</a:t>
            </a:r>
          </a:p>
          <a:p>
            <a:pPr marL="1028700" lvl="1" indent="-571500">
              <a:buFont typeface="Wingdings" panose="05000000000000000000" pitchFamily="2" charset="2"/>
              <a:buChar char="§"/>
            </a:pPr>
            <a:endParaRPr lang="en-US" sz="2600" dirty="0" smtClean="0">
              <a:latin typeface="Constantia" panose="02030602050306030303" pitchFamily="18" charset="0"/>
            </a:endParaRPr>
          </a:p>
          <a:p>
            <a:pPr marL="1028700" lvl="1" indent="-571500">
              <a:buFont typeface="Wingdings" panose="05000000000000000000" pitchFamily="2" charset="2"/>
              <a:buChar char="§"/>
            </a:pPr>
            <a:r>
              <a:rPr lang="en-US" sz="2600" dirty="0" smtClean="0">
                <a:latin typeface="Constantia" panose="02030602050306030303" pitchFamily="18" charset="0"/>
              </a:rPr>
              <a:t>Identify problems with performance and conduct.</a:t>
            </a:r>
          </a:p>
          <a:p>
            <a:pPr marL="1028700" lvl="1" indent="-571500">
              <a:buFont typeface="Wingdings" panose="05000000000000000000" pitchFamily="2" charset="2"/>
              <a:buChar char="§"/>
            </a:pPr>
            <a:endParaRPr lang="en-US" sz="2600" dirty="0" smtClean="0">
              <a:latin typeface="Constantia" panose="02030602050306030303" pitchFamily="18" charset="0"/>
            </a:endParaRPr>
          </a:p>
          <a:p>
            <a:pPr marL="1028700" lvl="1" indent="-571500">
              <a:buFont typeface="Wingdings" panose="05000000000000000000" pitchFamily="2" charset="2"/>
              <a:buChar char="§"/>
            </a:pPr>
            <a:r>
              <a:rPr lang="en-US" sz="2600" dirty="0" smtClean="0">
                <a:latin typeface="Constantia" panose="02030602050306030303" pitchFamily="18" charset="0"/>
              </a:rPr>
              <a:t>Improve performance and conduct.</a:t>
            </a:r>
          </a:p>
          <a:p>
            <a:pPr marL="1028700" lvl="1" indent="-571500">
              <a:buFont typeface="Wingdings" panose="05000000000000000000" pitchFamily="2" charset="2"/>
              <a:buChar char="§"/>
            </a:pPr>
            <a:endParaRPr lang="en-US" sz="2600" dirty="0" smtClean="0">
              <a:latin typeface="Constantia" panose="02030602050306030303" pitchFamily="18" charset="0"/>
            </a:endParaRPr>
          </a:p>
          <a:p>
            <a:pPr marL="1028700" lvl="1" indent="-571500">
              <a:buFont typeface="Wingdings" panose="05000000000000000000" pitchFamily="2" charset="2"/>
              <a:buChar char="§"/>
            </a:pPr>
            <a:r>
              <a:rPr lang="en-US" sz="2600" dirty="0" smtClean="0">
                <a:latin typeface="Constantia" panose="02030602050306030303" pitchFamily="18" charset="0"/>
              </a:rPr>
              <a:t>Provide documentation for disciplinary and other personnel action, including termination.</a:t>
            </a:r>
            <a:endParaRPr lang="en-US" sz="2400" dirty="0" smtClean="0">
              <a:latin typeface="Constantia" panose="02030602050306030303" pitchFamily="18" charset="0"/>
            </a:endParaRPr>
          </a:p>
        </p:txBody>
      </p:sp>
    </p:spTree>
    <p:extLst>
      <p:ext uri="{BB962C8B-B14F-4D97-AF65-F5344CB8AC3E}">
        <p14:creationId xmlns:p14="http://schemas.microsoft.com/office/powerpoint/2010/main" val="28928953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sz="2800" dirty="0" smtClean="0">
                <a:latin typeface="Constantia" panose="02030602050306030303" pitchFamily="18" charset="0"/>
              </a:rPr>
              <a:t>CONSIDERATIONS IN Performing evaluations</a:t>
            </a:r>
            <a:endParaRPr lang="en-US" sz="2800"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4585871"/>
          </a:xfrm>
          <a:prstGeom prst="rect">
            <a:avLst/>
          </a:prstGeom>
          <a:noFill/>
        </p:spPr>
        <p:txBody>
          <a:bodyPr wrap="square" rtlCol="0">
            <a:spAutoFit/>
          </a:bodyPr>
          <a:lstStyle/>
          <a:p>
            <a:pPr marL="571500" indent="-571500">
              <a:buFont typeface="Wingdings" panose="05000000000000000000" pitchFamily="2" charset="2"/>
              <a:buChar char="§"/>
            </a:pPr>
            <a:r>
              <a:rPr lang="en-US" sz="2800" dirty="0" smtClean="0">
                <a:latin typeface="Constantia" panose="02030602050306030303" pitchFamily="18" charset="0"/>
              </a:rPr>
              <a:t>Follow the requirements of applicable collective bargaining agreements and evaluation plans/policies.</a:t>
            </a:r>
          </a:p>
          <a:p>
            <a:pPr marL="1028700" lvl="1" indent="-571500">
              <a:buFont typeface="Wingdings" panose="05000000000000000000" pitchFamily="2" charset="2"/>
              <a:buChar char="§"/>
            </a:pPr>
            <a:r>
              <a:rPr lang="en-US" sz="2600" dirty="0" smtClean="0">
                <a:latin typeface="Constantia" panose="02030602050306030303" pitchFamily="18" charset="0"/>
              </a:rPr>
              <a:t>Orientation deadlines</a:t>
            </a:r>
          </a:p>
          <a:p>
            <a:pPr marL="1028700" lvl="1" indent="-571500">
              <a:buFont typeface="Wingdings" panose="05000000000000000000" pitchFamily="2" charset="2"/>
              <a:buChar char="§"/>
            </a:pPr>
            <a:r>
              <a:rPr lang="en-US" sz="2600" dirty="0" smtClean="0">
                <a:latin typeface="Constantia" panose="02030602050306030303" pitchFamily="18" charset="0"/>
              </a:rPr>
              <a:t>Pre-observation meetings, observations, post-observation meetings.</a:t>
            </a:r>
          </a:p>
          <a:p>
            <a:pPr marL="1028700" lvl="1" indent="-571500">
              <a:buFont typeface="Wingdings" panose="05000000000000000000" pitchFamily="2" charset="2"/>
              <a:buChar char="§"/>
            </a:pPr>
            <a:r>
              <a:rPr lang="en-US" sz="2600" dirty="0" smtClean="0">
                <a:latin typeface="Constantia" panose="02030602050306030303" pitchFamily="18" charset="0"/>
              </a:rPr>
              <a:t>Walkthroughs, drop-ins, other methods of informal evaluation.</a:t>
            </a:r>
          </a:p>
          <a:p>
            <a:pPr marL="1028700" lvl="1" indent="-571500">
              <a:buFont typeface="Wingdings" panose="05000000000000000000" pitchFamily="2" charset="2"/>
              <a:buChar char="§"/>
            </a:pPr>
            <a:r>
              <a:rPr lang="en-US" sz="2600" dirty="0" smtClean="0">
                <a:latin typeface="Constantia" panose="02030602050306030303" pitchFamily="18" charset="0"/>
              </a:rPr>
              <a:t>Comprehensive evaluations/performance reviews/summative evaluations.</a:t>
            </a:r>
          </a:p>
          <a:p>
            <a:pPr marL="1028700" lvl="1" indent="-571500">
              <a:buFont typeface="Wingdings" panose="05000000000000000000" pitchFamily="2" charset="2"/>
              <a:buChar char="§"/>
            </a:pPr>
            <a:r>
              <a:rPr lang="en-US" sz="2600" dirty="0" smtClean="0">
                <a:latin typeface="Constantia" panose="02030602050306030303" pitchFamily="18" charset="0"/>
              </a:rPr>
              <a:t>Intensive Assistance/Remediation</a:t>
            </a:r>
            <a:endParaRPr lang="en-US" sz="2400" dirty="0" smtClean="0">
              <a:latin typeface="Constantia" panose="02030602050306030303" pitchFamily="18" charset="0"/>
            </a:endParaRPr>
          </a:p>
        </p:txBody>
      </p:sp>
    </p:spTree>
    <p:extLst>
      <p:ext uri="{BB962C8B-B14F-4D97-AF65-F5344CB8AC3E}">
        <p14:creationId xmlns:p14="http://schemas.microsoft.com/office/powerpoint/2010/main" val="2511427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EMPLOYEE EVALUATION TECHNIQUES TO AVOID</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4401205"/>
          </a:xfrm>
          <a:prstGeom prst="rect">
            <a:avLst/>
          </a:prstGeom>
          <a:noFill/>
        </p:spPr>
        <p:txBody>
          <a:bodyPr wrap="square" rtlCol="0">
            <a:spAutoFit/>
          </a:bodyPr>
          <a:lstStyle/>
          <a:p>
            <a:pPr marL="571500" indent="-571500">
              <a:buFont typeface="Wingdings" panose="05000000000000000000" pitchFamily="2" charset="2"/>
              <a:buChar char="§"/>
            </a:pPr>
            <a:endParaRPr lang="en-US" sz="2000" dirty="0" smtClean="0">
              <a:latin typeface="Constantia" panose="02030602050306030303" pitchFamily="18" charset="0"/>
            </a:endParaRPr>
          </a:p>
          <a:p>
            <a:pPr marL="571500" indent="-571500">
              <a:buFont typeface="Wingdings" panose="05000000000000000000" pitchFamily="2" charset="2"/>
              <a:buChar char="§"/>
            </a:pPr>
            <a:r>
              <a:rPr lang="en-US" sz="2000" dirty="0" smtClean="0">
                <a:latin typeface="Constantia" panose="02030602050306030303" pitchFamily="18" charset="0"/>
              </a:rPr>
              <a:t>Failure to document what you have observed.</a:t>
            </a:r>
          </a:p>
          <a:p>
            <a:pPr marL="571500" indent="-571500">
              <a:buFont typeface="Wingdings" panose="05000000000000000000" pitchFamily="2" charset="2"/>
              <a:buChar char="§"/>
            </a:pPr>
            <a:r>
              <a:rPr lang="en-US" sz="2000" dirty="0" smtClean="0">
                <a:latin typeface="Constantia" panose="02030602050306030303" pitchFamily="18" charset="0"/>
              </a:rPr>
              <a:t>The written evaluation does not accurately reflect the employee’s performance.</a:t>
            </a:r>
          </a:p>
          <a:p>
            <a:pPr marL="571500" indent="-571500">
              <a:buFont typeface="Wingdings" panose="05000000000000000000" pitchFamily="2" charset="2"/>
              <a:buChar char="§"/>
            </a:pPr>
            <a:r>
              <a:rPr lang="en-US" sz="2000" dirty="0" smtClean="0">
                <a:latin typeface="Constantia" panose="02030602050306030303" pitchFamily="18" charset="0"/>
              </a:rPr>
              <a:t>Poor or unsatisfactory performance is counterbalanced with almost overwhelming accounts of satisfactory performance.</a:t>
            </a:r>
          </a:p>
          <a:p>
            <a:pPr marL="571500" indent="-571500">
              <a:buFont typeface="Wingdings" panose="05000000000000000000" pitchFamily="2" charset="2"/>
              <a:buChar char="§"/>
            </a:pPr>
            <a:r>
              <a:rPr lang="en-US" sz="2000" dirty="0" smtClean="0">
                <a:latin typeface="Constantia" panose="02030602050306030303" pitchFamily="18" charset="0"/>
              </a:rPr>
              <a:t>Poor performance or conduct is described by numerous reported generalized deficiencies without a precise description of the specific critical behaviors.</a:t>
            </a:r>
          </a:p>
          <a:p>
            <a:pPr marL="571500" indent="-571500">
              <a:buFont typeface="Wingdings" panose="05000000000000000000" pitchFamily="2" charset="2"/>
              <a:buChar char="§"/>
            </a:pPr>
            <a:r>
              <a:rPr lang="en-US" sz="2000" dirty="0" smtClean="0">
                <a:latin typeface="Constantia" panose="02030602050306030303" pitchFamily="18" charset="0"/>
              </a:rPr>
              <a:t>The evaluation contains statements from the evaluator such as: “I will provide you assistance for improvement or we will work on your problems.”  The responsibility for improvement rests with the employee.</a:t>
            </a:r>
          </a:p>
          <a:p>
            <a:pPr marL="571500" indent="-571500">
              <a:buFont typeface="Wingdings" panose="05000000000000000000" pitchFamily="2" charset="2"/>
              <a:buChar char="§"/>
            </a:pPr>
            <a:r>
              <a:rPr lang="en-US" sz="2000" dirty="0" smtClean="0">
                <a:latin typeface="Constantia" panose="02030602050306030303" pitchFamily="18" charset="0"/>
              </a:rPr>
              <a:t>A second observation or evaluation does not relate back to previous problems or it fails to address previous suggestions for improvement.</a:t>
            </a:r>
          </a:p>
        </p:txBody>
      </p:sp>
    </p:spTree>
    <p:extLst>
      <p:ext uri="{BB962C8B-B14F-4D97-AF65-F5344CB8AC3E}">
        <p14:creationId xmlns:p14="http://schemas.microsoft.com/office/powerpoint/2010/main" val="19459914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Employee evaluation techniques to avoid</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5016758"/>
          </a:xfrm>
          <a:prstGeom prst="rect">
            <a:avLst/>
          </a:prstGeom>
          <a:noFill/>
        </p:spPr>
        <p:txBody>
          <a:bodyPr wrap="square" rtlCol="0">
            <a:spAutoFit/>
          </a:bodyPr>
          <a:lstStyle/>
          <a:p>
            <a:pPr marL="571500" lvl="0" indent="-571500">
              <a:buFont typeface="Wingdings" panose="05000000000000000000" pitchFamily="2" charset="2"/>
              <a:buChar char="§"/>
            </a:pPr>
            <a:r>
              <a:rPr lang="en-US" sz="2000" dirty="0">
                <a:solidFill>
                  <a:prstClr val="black"/>
                </a:solidFill>
                <a:latin typeface="Constantia" panose="02030602050306030303" pitchFamily="18" charset="0"/>
              </a:rPr>
              <a:t>The employee is told that improvement is needed without being told the severity of the problem; how improvement must be demonstrated; and the consequences of the employee’s failure to improve.</a:t>
            </a:r>
            <a:endParaRPr lang="en-US" sz="2400" dirty="0">
              <a:solidFill>
                <a:prstClr val="black"/>
              </a:solidFill>
              <a:latin typeface="Constantia" panose="02030602050306030303" pitchFamily="18" charset="0"/>
            </a:endParaRPr>
          </a:p>
          <a:p>
            <a:pPr marL="571500" indent="-571500">
              <a:buFont typeface="Wingdings" panose="05000000000000000000" pitchFamily="2" charset="2"/>
              <a:buChar char="§"/>
            </a:pPr>
            <a:endParaRPr lang="en-US" sz="2000" dirty="0" smtClean="0">
              <a:latin typeface="Constantia" panose="02030602050306030303" pitchFamily="18" charset="0"/>
            </a:endParaRPr>
          </a:p>
          <a:p>
            <a:pPr marL="571500" indent="-571500">
              <a:buFont typeface="Wingdings" panose="05000000000000000000" pitchFamily="2" charset="2"/>
              <a:buChar char="§"/>
            </a:pPr>
            <a:r>
              <a:rPr lang="en-US" sz="2000" dirty="0" smtClean="0">
                <a:latin typeface="Constantia" panose="02030602050306030303" pitchFamily="18" charset="0"/>
              </a:rPr>
              <a:t>Relevant documentation relating to unsatisfactory/unacceptable performance is not made part of the evaluation process.</a:t>
            </a:r>
          </a:p>
          <a:p>
            <a:pPr marL="571500" indent="-571500">
              <a:buFont typeface="Wingdings" panose="05000000000000000000" pitchFamily="2" charset="2"/>
              <a:buChar char="§"/>
            </a:pPr>
            <a:endParaRPr lang="en-US" sz="2000" dirty="0" smtClean="0">
              <a:latin typeface="Constantia" panose="02030602050306030303" pitchFamily="18" charset="0"/>
            </a:endParaRPr>
          </a:p>
          <a:p>
            <a:pPr marL="571500" indent="-571500">
              <a:buFont typeface="Wingdings" panose="05000000000000000000" pitchFamily="2" charset="2"/>
              <a:buChar char="§"/>
            </a:pPr>
            <a:r>
              <a:rPr lang="en-US" sz="2000" dirty="0" smtClean="0">
                <a:latin typeface="Constantia" panose="02030602050306030303" pitchFamily="18" charset="0"/>
              </a:rPr>
              <a:t>There are inconsistencies between comments on the same evaluation document or between evaluation documents.</a:t>
            </a:r>
          </a:p>
          <a:p>
            <a:pPr marL="571500" indent="-571500">
              <a:buFont typeface="Wingdings" panose="05000000000000000000" pitchFamily="2" charset="2"/>
              <a:buChar char="§"/>
            </a:pPr>
            <a:endParaRPr lang="en-US" sz="2000" dirty="0" smtClean="0">
              <a:latin typeface="Constantia" panose="02030602050306030303" pitchFamily="18" charset="0"/>
            </a:endParaRPr>
          </a:p>
          <a:p>
            <a:pPr marL="571500" indent="-571500">
              <a:buFont typeface="Wingdings" panose="05000000000000000000" pitchFamily="2" charset="2"/>
              <a:buChar char="§"/>
            </a:pPr>
            <a:r>
              <a:rPr lang="en-US" sz="2000" dirty="0" smtClean="0">
                <a:latin typeface="Constantia" panose="02030602050306030303" pitchFamily="18" charset="0"/>
              </a:rPr>
              <a:t>Failing to document performance and conduct in sufficient detail so the document clearly sets out what occurred, including the performance and conduct of the employee, the problems with the employee’s performance and conduct, why there are problems with the employee’s performance and conduct, and what must be done by the employee to address and correct these problems.</a:t>
            </a:r>
            <a:endParaRPr lang="en-US" sz="2400" dirty="0" smtClean="0">
              <a:latin typeface="Constantia" panose="02030602050306030303" pitchFamily="18" charset="0"/>
            </a:endParaRPr>
          </a:p>
        </p:txBody>
      </p:sp>
    </p:spTree>
    <p:extLst>
      <p:ext uri="{BB962C8B-B14F-4D97-AF65-F5344CB8AC3E}">
        <p14:creationId xmlns:p14="http://schemas.microsoft.com/office/powerpoint/2010/main" val="18276209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sz="2800" dirty="0" smtClean="0">
                <a:latin typeface="Constantia" panose="02030602050306030303" pitchFamily="18" charset="0"/>
              </a:rPr>
              <a:t>ADDITIONAL EMPLOYEE EVALUATION CONSIDERATIONS</a:t>
            </a:r>
            <a:endParaRPr lang="en-US" sz="2800"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4708981"/>
          </a:xfrm>
          <a:prstGeom prst="rect">
            <a:avLst/>
          </a:prstGeom>
          <a:noFill/>
        </p:spPr>
        <p:txBody>
          <a:bodyPr wrap="square" rtlCol="0">
            <a:spAutoFit/>
          </a:bodyPr>
          <a:lstStyle/>
          <a:p>
            <a:pPr marL="571500" indent="-571500">
              <a:buFont typeface="Wingdings" panose="05000000000000000000" pitchFamily="2" charset="2"/>
              <a:buChar char="§"/>
            </a:pPr>
            <a:r>
              <a:rPr lang="en-US" sz="2000" dirty="0" smtClean="0">
                <a:latin typeface="Constantia" panose="02030602050306030303" pitchFamily="18" charset="0"/>
              </a:rPr>
              <a:t>Anticipate Employee Responses</a:t>
            </a:r>
          </a:p>
          <a:p>
            <a:pPr marL="1028700" lvl="1" indent="-571500">
              <a:buFont typeface="Wingdings" panose="05000000000000000000" pitchFamily="2" charset="2"/>
              <a:buChar char="§"/>
            </a:pPr>
            <a:endParaRPr lang="en-US" sz="2000" dirty="0" smtClean="0">
              <a:latin typeface="Constantia" panose="02030602050306030303" pitchFamily="18" charset="0"/>
            </a:endParaRPr>
          </a:p>
          <a:p>
            <a:pPr marL="1028700" lvl="1" indent="-571500">
              <a:buFont typeface="Wingdings" panose="05000000000000000000" pitchFamily="2" charset="2"/>
              <a:buChar char="§"/>
            </a:pPr>
            <a:r>
              <a:rPr lang="en-US" sz="2000" dirty="0" smtClean="0">
                <a:latin typeface="Constantia" panose="02030602050306030303" pitchFamily="18" charset="0"/>
              </a:rPr>
              <a:t>The evaluation was not fair, was inaccurate, and/or was biased.</a:t>
            </a:r>
          </a:p>
          <a:p>
            <a:pPr marL="1028700" lvl="1" indent="-571500">
              <a:buFont typeface="Wingdings" panose="05000000000000000000" pitchFamily="2" charset="2"/>
              <a:buChar char="§"/>
            </a:pPr>
            <a:r>
              <a:rPr lang="en-US" sz="2000" dirty="0" smtClean="0">
                <a:latin typeface="Constantia" panose="02030602050306030303" pitchFamily="18" charset="0"/>
              </a:rPr>
              <a:t>There was no fair and/or reasonable notice of problems to the employee.</a:t>
            </a:r>
          </a:p>
          <a:p>
            <a:pPr marL="1028700" lvl="1" indent="-571500">
              <a:buFont typeface="Wingdings" panose="05000000000000000000" pitchFamily="2" charset="2"/>
              <a:buChar char="§"/>
            </a:pPr>
            <a:r>
              <a:rPr lang="en-US" sz="2000" dirty="0" smtClean="0">
                <a:latin typeface="Constantia" panose="02030602050306030303" pitchFamily="18" charset="0"/>
              </a:rPr>
              <a:t>The employee did not have a proper opportunity to improve prior to additional adverse evaluations or personnel action.</a:t>
            </a:r>
          </a:p>
          <a:p>
            <a:pPr marL="1028700" lvl="1" indent="-571500">
              <a:buFont typeface="Wingdings" panose="05000000000000000000" pitchFamily="2" charset="2"/>
              <a:buChar char="§"/>
            </a:pPr>
            <a:r>
              <a:rPr lang="en-US" sz="2000" dirty="0" smtClean="0">
                <a:latin typeface="Constantia" panose="02030602050306030303" pitchFamily="18" charset="0"/>
              </a:rPr>
              <a:t>The evaluation contains information from complaints that were not reduced to writing and given to the employee.</a:t>
            </a:r>
          </a:p>
          <a:p>
            <a:pPr marL="1028700" lvl="1" indent="-571500">
              <a:buFont typeface="Wingdings" panose="05000000000000000000" pitchFamily="2" charset="2"/>
              <a:buChar char="§"/>
            </a:pPr>
            <a:r>
              <a:rPr lang="en-US" sz="2000" dirty="0" smtClean="0">
                <a:latin typeface="Constantia" panose="02030602050306030303" pitchFamily="18" charset="0"/>
              </a:rPr>
              <a:t>The evaluation contains information abou</a:t>
            </a:r>
            <a:r>
              <a:rPr lang="en-US" sz="2000" dirty="0" smtClean="0">
                <a:latin typeface="Constantia" panose="02030602050306030303" pitchFamily="18" charset="0"/>
              </a:rPr>
              <a:t>t the employee that was improperly solicited from others by the evaluator.</a:t>
            </a:r>
          </a:p>
          <a:p>
            <a:pPr marL="1028700" lvl="1" indent="-571500">
              <a:buFont typeface="Wingdings" panose="05000000000000000000" pitchFamily="2" charset="2"/>
              <a:buChar char="§"/>
            </a:pPr>
            <a:r>
              <a:rPr lang="en-US" sz="2000" dirty="0" smtClean="0">
                <a:latin typeface="Constantia" panose="02030602050306030303" pitchFamily="18" charset="0"/>
              </a:rPr>
              <a:t>The evaluation requires the employee to do certain things that are not required of other employees (hand in lesson plans each week, develop a written classroom management plan, clean certain areas in a certain way).</a:t>
            </a:r>
          </a:p>
        </p:txBody>
      </p:sp>
    </p:spTree>
    <p:extLst>
      <p:ext uri="{BB962C8B-B14F-4D97-AF65-F5344CB8AC3E}">
        <p14:creationId xmlns:p14="http://schemas.microsoft.com/office/powerpoint/2010/main" val="27401289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Custom 2">
      <a:dk1>
        <a:sysClr val="windowText" lastClr="000000"/>
      </a:dk1>
      <a:lt1>
        <a:sysClr val="window" lastClr="FFFFFF"/>
      </a:lt1>
      <a:dk2>
        <a:srgbClr val="464653"/>
      </a:dk2>
      <a:lt2>
        <a:srgbClr val="B2D2EF"/>
      </a:lt2>
      <a:accent1>
        <a:srgbClr val="B2D2EF"/>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Grid</Template>
  <TotalTime>1737</TotalTime>
  <Words>1228</Words>
  <Application>Microsoft Office PowerPoint</Application>
  <PresentationFormat>On-screen Show (4:3)</PresentationFormat>
  <Paragraphs>155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Grid</vt:lpstr>
      <vt:lpstr>Providing Quality Legal Services to  SCHOOL DISTRICTS Across Iowa  </vt:lpstr>
      <vt:lpstr>TEACHER Probationary STATUS</vt:lpstr>
      <vt:lpstr>TEACHER LICENSURE STATUS</vt:lpstr>
      <vt:lpstr>Teacher evaluation TIERS</vt:lpstr>
      <vt:lpstr>PURPOSES OF TEACHER EVALUATIONS</vt:lpstr>
      <vt:lpstr>CONSIDERATIONS IN Performing evaluations</vt:lpstr>
      <vt:lpstr>EMPLOYEE EVALUATION TECHNIQUES TO AVOID</vt:lpstr>
      <vt:lpstr>Employee evaluation techniques to avoid</vt:lpstr>
      <vt:lpstr>ADDITIONAL EMPLOYEE EVALUATION CONSIDERATIONS</vt:lpstr>
      <vt:lpstr>ADDITIONAL EMPLOYEE EVALUATION CONSIDERATIONS</vt:lpstr>
      <vt:lpstr>EMPLOYEE DISCIPLINE CONSIDERATIONS</vt:lpstr>
      <vt:lpstr>EMPLOYEE DISCIPLINE factors</vt:lpstr>
      <vt:lpstr>Employee discipline factors</vt:lpstr>
      <vt:lpstr>Additional considerations regarding classified/non-certified employees</vt:lpstr>
      <vt:lpstr>Questions?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Brett Nitzschke</cp:lastModifiedBy>
  <cp:revision>133</cp:revision>
  <dcterms:created xsi:type="dcterms:W3CDTF">2014-03-03T15:46:26Z</dcterms:created>
  <dcterms:modified xsi:type="dcterms:W3CDTF">2015-06-12T23:14:01Z</dcterms:modified>
</cp:coreProperties>
</file>