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notesMasterIdLst>
    <p:notesMasterId r:id="rId63"/>
  </p:notesMasterIdLst>
  <p:sldIdLst>
    <p:sldId id="256" r:id="rId2"/>
    <p:sldId id="258" r:id="rId3"/>
    <p:sldId id="257" r:id="rId4"/>
    <p:sldId id="262" r:id="rId5"/>
    <p:sldId id="263" r:id="rId6"/>
    <p:sldId id="31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311" r:id="rId29"/>
    <p:sldId id="286" r:id="rId30"/>
    <p:sldId id="312" r:id="rId31"/>
    <p:sldId id="313"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15" r:id="rId51"/>
    <p:sldId id="305" r:id="rId52"/>
    <p:sldId id="307" r:id="rId53"/>
    <p:sldId id="309" r:id="rId54"/>
    <p:sldId id="306" r:id="rId55"/>
    <p:sldId id="310" r:id="rId56"/>
    <p:sldId id="316" r:id="rId57"/>
    <p:sldId id="317" r:id="rId58"/>
    <p:sldId id="318" r:id="rId59"/>
    <p:sldId id="319" r:id="rId60"/>
    <p:sldId id="322" r:id="rId61"/>
    <p:sldId id="308" r:id="rId6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274" autoAdjust="0"/>
  </p:normalViewPr>
  <p:slideViewPr>
    <p:cSldViewPr snapToGrid="0" snapToObjects="1">
      <p:cViewPr varScale="1">
        <p:scale>
          <a:sx n="56" d="100"/>
          <a:sy n="56" d="100"/>
        </p:scale>
        <p:origin x="-174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notesMaster" Target="notesMasters/notesMaster1.xml"/><Relationship Id="rId64" Type="http://schemas.openxmlformats.org/officeDocument/2006/relationships/printerSettings" Target="printerSettings/printerSettings1.bin"/><Relationship Id="rId65" Type="http://schemas.openxmlformats.org/officeDocument/2006/relationships/presProps" Target="presProps.xml"/><Relationship Id="rId66" Type="http://schemas.openxmlformats.org/officeDocument/2006/relationships/viewProps" Target="viewProps.xml"/><Relationship Id="rId67" Type="http://schemas.openxmlformats.org/officeDocument/2006/relationships/theme" Target="theme/theme1.xml"/><Relationship Id="rId68"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B06A1F-F97C-8C4C-8334-B02FF6E211E8}" type="doc">
      <dgm:prSet loTypeId="urn:microsoft.com/office/officeart/2005/8/layout/arrow2" loCatId="process" qsTypeId="urn:microsoft.com/office/officeart/2005/8/quickstyle/simple4" qsCatId="simple" csTypeId="urn:microsoft.com/office/officeart/2005/8/colors/accent1_2" csCatId="accent1" phldr="1"/>
      <dgm:spPr/>
      <dgm:t>
        <a:bodyPr/>
        <a:lstStyle/>
        <a:p>
          <a:endParaRPr lang="en-US"/>
        </a:p>
      </dgm:t>
    </dgm:pt>
    <dgm:pt modelId="{B6065EB6-3399-D94D-8912-8278C11E7442}">
      <dgm:prSet phldrT="[Text]" custT="1"/>
      <dgm:spPr/>
      <dgm:t>
        <a:bodyPr/>
        <a:lstStyle/>
        <a:p>
          <a:r>
            <a:rPr lang="en-US" sz="1500" b="1" i="0" dirty="0"/>
            <a:t>Parent or classroom teacher identify concerns regarding a child’s performance</a:t>
          </a:r>
        </a:p>
      </dgm:t>
    </dgm:pt>
    <dgm:pt modelId="{A2F704F3-216A-0146-8F15-7560F54E52C3}" type="parTrans" cxnId="{573F5F66-7CB9-4549-BB93-7A40DFBE46F7}">
      <dgm:prSet/>
      <dgm:spPr/>
      <dgm:t>
        <a:bodyPr/>
        <a:lstStyle/>
        <a:p>
          <a:endParaRPr lang="en-US"/>
        </a:p>
      </dgm:t>
    </dgm:pt>
    <dgm:pt modelId="{29CCC698-1DD0-9943-8A4F-C259FF95CFD7}" type="sibTrans" cxnId="{573F5F66-7CB9-4549-BB93-7A40DFBE46F7}">
      <dgm:prSet/>
      <dgm:spPr/>
      <dgm:t>
        <a:bodyPr/>
        <a:lstStyle/>
        <a:p>
          <a:endParaRPr lang="en-US"/>
        </a:p>
      </dgm:t>
    </dgm:pt>
    <dgm:pt modelId="{924C0CF7-7908-BD4F-8FF9-8F1A4053DA00}">
      <dgm:prSet phldrT="[Text]" custT="1"/>
      <dgm:spPr/>
      <dgm:t>
        <a:bodyPr/>
        <a:lstStyle/>
        <a:p>
          <a:r>
            <a:rPr lang="en-US" sz="1500" dirty="0"/>
            <a:t>teacher and parent discuss the nature of </a:t>
          </a:r>
          <a:r>
            <a:rPr lang="en-US" sz="1500" dirty="0" smtClean="0"/>
            <a:t> these </a:t>
          </a:r>
          <a:r>
            <a:rPr lang="en-US" sz="1500" dirty="0"/>
            <a:t>concerns</a:t>
          </a:r>
        </a:p>
      </dgm:t>
    </dgm:pt>
    <dgm:pt modelId="{8710979C-FE55-2E43-9A35-2FED5CA4A981}" type="parTrans" cxnId="{92244475-69C9-E847-AE6C-B36FAEC566B0}">
      <dgm:prSet/>
      <dgm:spPr/>
      <dgm:t>
        <a:bodyPr/>
        <a:lstStyle/>
        <a:p>
          <a:endParaRPr lang="en-US"/>
        </a:p>
      </dgm:t>
    </dgm:pt>
    <dgm:pt modelId="{EA4A00A2-BE66-7C40-91E9-A14000C165A9}" type="sibTrans" cxnId="{92244475-69C9-E847-AE6C-B36FAEC566B0}">
      <dgm:prSet/>
      <dgm:spPr/>
      <dgm:t>
        <a:bodyPr/>
        <a:lstStyle/>
        <a:p>
          <a:endParaRPr lang="en-US"/>
        </a:p>
      </dgm:t>
    </dgm:pt>
    <dgm:pt modelId="{C490B23B-9BE5-6D4F-BB11-F38219C11219}">
      <dgm:prSet phldrT="[Text]" custT="1"/>
      <dgm:spPr/>
      <dgm:t>
        <a:bodyPr/>
        <a:lstStyle/>
        <a:p>
          <a:r>
            <a:rPr lang="en-US" sz="1500" dirty="0"/>
            <a:t>teacher modifies their instruction </a:t>
          </a:r>
          <a:r>
            <a:rPr lang="en-US" sz="1500" dirty="0" smtClean="0"/>
            <a:t>or     </a:t>
          </a:r>
          <a:r>
            <a:rPr lang="en-US" sz="1500" dirty="0"/>
            <a:t>implements interventions to address problems</a:t>
          </a:r>
        </a:p>
      </dgm:t>
    </dgm:pt>
    <dgm:pt modelId="{F56BBE85-72F5-844F-9003-4A625BA23911}" type="parTrans" cxnId="{D81A2135-A6AA-6741-8AE2-73090D7C6463}">
      <dgm:prSet/>
      <dgm:spPr/>
      <dgm:t>
        <a:bodyPr/>
        <a:lstStyle/>
        <a:p>
          <a:endParaRPr lang="en-US"/>
        </a:p>
      </dgm:t>
    </dgm:pt>
    <dgm:pt modelId="{26FF7AA1-EE16-5A40-A42C-AD53C3C06BF0}" type="sibTrans" cxnId="{D81A2135-A6AA-6741-8AE2-73090D7C6463}">
      <dgm:prSet/>
      <dgm:spPr/>
      <dgm:t>
        <a:bodyPr/>
        <a:lstStyle/>
        <a:p>
          <a:endParaRPr lang="en-US"/>
        </a:p>
      </dgm:t>
    </dgm:pt>
    <dgm:pt modelId="{DCEDD9C2-E080-644F-BAFF-4759D542DCA6}">
      <dgm:prSet phldrT="[Text]" custT="1"/>
      <dgm:spPr/>
      <dgm:t>
        <a:bodyPr/>
        <a:lstStyle/>
        <a:p>
          <a:r>
            <a:rPr lang="en-US" sz="1400" b="1" i="0" dirty="0"/>
            <a:t>If problems persist, teacher may consult with colleagues (i.e. building intervention team) to refine interventions &amp;  access additional supports to meet the needs of the child </a:t>
          </a:r>
        </a:p>
      </dgm:t>
    </dgm:pt>
    <dgm:pt modelId="{E5E0475A-DD04-5D4A-946A-F0FE1CEE3C81}" type="parTrans" cxnId="{896FA073-7611-7545-92CE-0B1A0EF51193}">
      <dgm:prSet/>
      <dgm:spPr/>
      <dgm:t>
        <a:bodyPr/>
        <a:lstStyle/>
        <a:p>
          <a:endParaRPr lang="en-US"/>
        </a:p>
      </dgm:t>
    </dgm:pt>
    <dgm:pt modelId="{33998DA6-B36C-6841-AC04-55218DD9C0B5}" type="sibTrans" cxnId="{896FA073-7611-7545-92CE-0B1A0EF51193}">
      <dgm:prSet/>
      <dgm:spPr/>
      <dgm:t>
        <a:bodyPr/>
        <a:lstStyle/>
        <a:p>
          <a:endParaRPr lang="en-US"/>
        </a:p>
      </dgm:t>
    </dgm:pt>
    <dgm:pt modelId="{ADFC3A50-87D3-C448-BDE9-679F82358C41}">
      <dgm:prSet phldrT="[Text]" custT="1"/>
      <dgm:spPr/>
      <dgm:t>
        <a:bodyPr/>
        <a:lstStyle/>
        <a:p>
          <a:r>
            <a:rPr lang="en-US" sz="1400" dirty="0"/>
            <a:t>may include support from building specialists, such as a Title I reading interventionist or English Language Learner (ELL) teacher, and classroom aids or assistants</a:t>
          </a:r>
        </a:p>
      </dgm:t>
    </dgm:pt>
    <dgm:pt modelId="{33B60CA9-735F-5148-A9CD-DE0F943800A9}" type="parTrans" cxnId="{963198F0-13E4-BA4F-ABE3-2A79A7D220D0}">
      <dgm:prSet/>
      <dgm:spPr/>
      <dgm:t>
        <a:bodyPr/>
        <a:lstStyle/>
        <a:p>
          <a:endParaRPr lang="en-US"/>
        </a:p>
      </dgm:t>
    </dgm:pt>
    <dgm:pt modelId="{18D78683-30E0-774B-AB27-99E6394C739F}" type="sibTrans" cxnId="{963198F0-13E4-BA4F-ABE3-2A79A7D220D0}">
      <dgm:prSet/>
      <dgm:spPr/>
      <dgm:t>
        <a:bodyPr/>
        <a:lstStyle/>
        <a:p>
          <a:endParaRPr lang="en-US"/>
        </a:p>
      </dgm:t>
    </dgm:pt>
    <dgm:pt modelId="{6FBF570D-EB86-E04E-821B-CD38F02D8A45}">
      <dgm:prSet phldrT="[Text]" custT="1"/>
      <dgm:spPr/>
      <dgm:t>
        <a:bodyPr/>
        <a:lstStyle/>
        <a:p>
          <a:r>
            <a:rPr lang="en-US" sz="1400" dirty="0"/>
            <a:t>this could involve consultation with past teachers to determine how they addressed similar issues or concerns</a:t>
          </a:r>
        </a:p>
      </dgm:t>
    </dgm:pt>
    <dgm:pt modelId="{8A89DB26-2055-BE45-A7A2-8374A2215D08}" type="parTrans" cxnId="{729075FA-B813-1F4F-B572-332EE2099612}">
      <dgm:prSet/>
      <dgm:spPr/>
      <dgm:t>
        <a:bodyPr/>
        <a:lstStyle/>
        <a:p>
          <a:endParaRPr lang="en-US"/>
        </a:p>
      </dgm:t>
    </dgm:pt>
    <dgm:pt modelId="{28F0754A-2F1C-ED40-8E27-52D25BF1F3D4}" type="sibTrans" cxnId="{729075FA-B813-1F4F-B572-332EE2099612}">
      <dgm:prSet/>
      <dgm:spPr/>
      <dgm:t>
        <a:bodyPr/>
        <a:lstStyle/>
        <a:p>
          <a:endParaRPr lang="en-US"/>
        </a:p>
      </dgm:t>
    </dgm:pt>
    <dgm:pt modelId="{92BAC23D-BDA6-B243-AB31-5144DF1C5230}">
      <dgm:prSet phldrT="[Text]" custT="1"/>
      <dgm:spPr/>
      <dgm:t>
        <a:bodyPr/>
        <a:lstStyle/>
        <a:p>
          <a:r>
            <a:rPr lang="en-US" sz="1400" b="1" i="0" dirty="0"/>
            <a:t>If a student does not respond </a:t>
          </a:r>
          <a:r>
            <a:rPr lang="en-US" sz="1400" b="1" i="0" dirty="0" smtClean="0"/>
            <a:t> to </a:t>
          </a:r>
          <a:r>
            <a:rPr lang="en-US" sz="1400" b="1" i="0" dirty="0"/>
            <a:t>these interventions, special education staff, including a school psychologists, social workers, and instructional consultants, develop and implement more intensive interventions as part of a larger full and individual evaluation </a:t>
          </a:r>
        </a:p>
      </dgm:t>
    </dgm:pt>
    <dgm:pt modelId="{6CCAAB30-FB99-F344-9A18-8B11558B25C3}" type="parTrans" cxnId="{AD4A3A3C-C4B4-4348-AFA4-A71EE278BAE9}">
      <dgm:prSet/>
      <dgm:spPr/>
      <dgm:t>
        <a:bodyPr/>
        <a:lstStyle/>
        <a:p>
          <a:endParaRPr lang="en-US"/>
        </a:p>
      </dgm:t>
    </dgm:pt>
    <dgm:pt modelId="{424CF17A-60DE-A046-B3CB-22E71C630A8B}" type="sibTrans" cxnId="{AD4A3A3C-C4B4-4348-AFA4-A71EE278BAE9}">
      <dgm:prSet/>
      <dgm:spPr/>
      <dgm:t>
        <a:bodyPr/>
        <a:lstStyle/>
        <a:p>
          <a:endParaRPr lang="en-US"/>
        </a:p>
      </dgm:t>
    </dgm:pt>
    <dgm:pt modelId="{CFBD47F7-C3F8-BB47-8C0A-C4B61F09C3CC}">
      <dgm:prSet phldrT="[Text]"/>
      <dgm:spPr/>
      <dgm:t>
        <a:bodyPr/>
        <a:lstStyle/>
        <a:p>
          <a:endParaRPr lang="en-US" sz="700"/>
        </a:p>
      </dgm:t>
    </dgm:pt>
    <dgm:pt modelId="{145DB661-C01A-7544-A213-31F2B636136B}" type="parTrans" cxnId="{B4E531A2-871F-AC48-ADF9-25EF6A1DC4D4}">
      <dgm:prSet/>
      <dgm:spPr/>
      <dgm:t>
        <a:bodyPr/>
        <a:lstStyle/>
        <a:p>
          <a:endParaRPr lang="en-US"/>
        </a:p>
      </dgm:t>
    </dgm:pt>
    <dgm:pt modelId="{13872304-1C3D-F440-BBD7-B05FD0D88832}" type="sibTrans" cxnId="{B4E531A2-871F-AC48-ADF9-25EF6A1DC4D4}">
      <dgm:prSet/>
      <dgm:spPr/>
      <dgm:t>
        <a:bodyPr/>
        <a:lstStyle/>
        <a:p>
          <a:endParaRPr lang="en-US"/>
        </a:p>
      </dgm:t>
    </dgm:pt>
    <dgm:pt modelId="{BBA92B28-C5DF-1C41-A435-38FC7874AB7B}">
      <dgm:prSet phldrT="[Text]" custT="1"/>
      <dgm:spPr/>
      <dgm:t>
        <a:bodyPr/>
        <a:lstStyle/>
        <a:p>
          <a:r>
            <a:rPr lang="en-US" sz="1500" dirty="0"/>
            <a:t>closely monitoring the effectiveness of the modifications in resolving the problems</a:t>
          </a:r>
        </a:p>
      </dgm:t>
    </dgm:pt>
    <dgm:pt modelId="{DE023947-BAD6-064D-A082-73ADF1AC6C1F}" type="parTrans" cxnId="{B97CAF13-33D7-4542-8F57-28F88E067B33}">
      <dgm:prSet/>
      <dgm:spPr/>
      <dgm:t>
        <a:bodyPr/>
        <a:lstStyle/>
        <a:p>
          <a:endParaRPr lang="en-US"/>
        </a:p>
      </dgm:t>
    </dgm:pt>
    <dgm:pt modelId="{68A6B52D-7E6E-5642-8529-711A0238028B}" type="sibTrans" cxnId="{B97CAF13-33D7-4542-8F57-28F88E067B33}">
      <dgm:prSet/>
      <dgm:spPr/>
      <dgm:t>
        <a:bodyPr/>
        <a:lstStyle/>
        <a:p>
          <a:endParaRPr lang="en-US"/>
        </a:p>
      </dgm:t>
    </dgm:pt>
    <dgm:pt modelId="{3E476571-A44E-1849-9EF3-17F613B0F783}">
      <dgm:prSet phldrT="[Text]" custT="1"/>
      <dgm:spPr/>
      <dgm:t>
        <a:bodyPr/>
        <a:lstStyle/>
        <a:p>
          <a:r>
            <a:rPr lang="en-US" sz="1400" dirty="0"/>
            <a:t>could also include building special education staff if necessary</a:t>
          </a:r>
        </a:p>
      </dgm:t>
    </dgm:pt>
    <dgm:pt modelId="{700A880A-501D-7C45-B4F5-A8D9C4C76D5A}" type="parTrans" cxnId="{857414D9-C957-BE49-BF5F-285AB9E384D0}">
      <dgm:prSet/>
      <dgm:spPr/>
      <dgm:t>
        <a:bodyPr/>
        <a:lstStyle/>
        <a:p>
          <a:endParaRPr lang="en-US"/>
        </a:p>
      </dgm:t>
    </dgm:pt>
    <dgm:pt modelId="{D70C931F-377D-A548-946D-1C229F1C02E2}" type="sibTrans" cxnId="{857414D9-C957-BE49-BF5F-285AB9E384D0}">
      <dgm:prSet/>
      <dgm:spPr/>
      <dgm:t>
        <a:bodyPr/>
        <a:lstStyle/>
        <a:p>
          <a:endParaRPr lang="en-US"/>
        </a:p>
      </dgm:t>
    </dgm:pt>
    <dgm:pt modelId="{A1A846AD-8431-9F45-AF07-C5B07818429A}" type="pres">
      <dgm:prSet presAssocID="{12B06A1F-F97C-8C4C-8334-B02FF6E211E8}" presName="arrowDiagram" presStyleCnt="0">
        <dgm:presLayoutVars>
          <dgm:chMax val="5"/>
          <dgm:dir/>
          <dgm:resizeHandles val="exact"/>
        </dgm:presLayoutVars>
      </dgm:prSet>
      <dgm:spPr/>
      <dgm:t>
        <a:bodyPr/>
        <a:lstStyle/>
        <a:p>
          <a:endParaRPr lang="en-US"/>
        </a:p>
      </dgm:t>
    </dgm:pt>
    <dgm:pt modelId="{C684E02F-34E9-9245-BDFA-37CDFBDB45AC}" type="pres">
      <dgm:prSet presAssocID="{12B06A1F-F97C-8C4C-8334-B02FF6E211E8}" presName="arrow" presStyleLbl="bgShp" presStyleIdx="0" presStyleCnt="1"/>
      <dgm:spPr>
        <a:solidFill>
          <a:srgbClr val="FFDA73"/>
        </a:solidFill>
      </dgm:spPr>
      <dgm:t>
        <a:bodyPr/>
        <a:lstStyle/>
        <a:p>
          <a:endParaRPr lang="en-US"/>
        </a:p>
      </dgm:t>
    </dgm:pt>
    <dgm:pt modelId="{9B57C02E-8BC6-6D47-BA4E-2595DA0BFD13}" type="pres">
      <dgm:prSet presAssocID="{12B06A1F-F97C-8C4C-8334-B02FF6E211E8}" presName="arrowDiagram3" presStyleCnt="0"/>
      <dgm:spPr/>
    </dgm:pt>
    <dgm:pt modelId="{8354DBC9-6F2D-AE4C-B69C-90B6685EDA2D}" type="pres">
      <dgm:prSet presAssocID="{B6065EB6-3399-D94D-8912-8278C11E7442}" presName="bullet3a" presStyleLbl="node1" presStyleIdx="0" presStyleCnt="3"/>
      <dgm:spPr>
        <a:solidFill>
          <a:srgbClr val="FF6654"/>
        </a:solidFill>
      </dgm:spPr>
    </dgm:pt>
    <dgm:pt modelId="{7747191B-46E7-AB4B-B47D-2506C84ECAC8}" type="pres">
      <dgm:prSet presAssocID="{B6065EB6-3399-D94D-8912-8278C11E7442}" presName="textBox3a" presStyleLbl="revTx" presStyleIdx="0" presStyleCnt="3" custScaleX="135867" custScaleY="169871" custLinFactNeighborX="-54065" custLinFactNeighborY="-83468">
        <dgm:presLayoutVars>
          <dgm:bulletEnabled val="1"/>
        </dgm:presLayoutVars>
      </dgm:prSet>
      <dgm:spPr/>
      <dgm:t>
        <a:bodyPr/>
        <a:lstStyle/>
        <a:p>
          <a:endParaRPr lang="en-US"/>
        </a:p>
      </dgm:t>
    </dgm:pt>
    <dgm:pt modelId="{B29DAF2C-B869-E846-8928-89F48B80A1E7}" type="pres">
      <dgm:prSet presAssocID="{DCEDD9C2-E080-644F-BAFF-4759D542DCA6}" presName="bullet3b" presStyleLbl="node1" presStyleIdx="1" presStyleCnt="3"/>
      <dgm:spPr>
        <a:solidFill>
          <a:srgbClr val="FF6654"/>
        </a:solidFill>
      </dgm:spPr>
    </dgm:pt>
    <dgm:pt modelId="{07DA6F33-981B-FF41-982F-C25589B820AE}" type="pres">
      <dgm:prSet presAssocID="{DCEDD9C2-E080-644F-BAFF-4759D542DCA6}" presName="textBox3b" presStyleLbl="revTx" presStyleIdx="1" presStyleCnt="3" custScaleX="159536" custScaleY="118935" custLinFactNeighborX="-25120" custLinFactNeighborY="-24233">
        <dgm:presLayoutVars>
          <dgm:bulletEnabled val="1"/>
        </dgm:presLayoutVars>
      </dgm:prSet>
      <dgm:spPr/>
      <dgm:t>
        <a:bodyPr/>
        <a:lstStyle/>
        <a:p>
          <a:endParaRPr lang="en-US"/>
        </a:p>
      </dgm:t>
    </dgm:pt>
    <dgm:pt modelId="{2BA3E7E2-CEB5-C940-8A5B-6BF2F37A5D0C}" type="pres">
      <dgm:prSet presAssocID="{92BAC23D-BDA6-B243-AB31-5144DF1C5230}" presName="bullet3c" presStyleLbl="node1" presStyleIdx="2" presStyleCnt="3"/>
      <dgm:spPr>
        <a:solidFill>
          <a:srgbClr val="FF6654"/>
        </a:solidFill>
      </dgm:spPr>
    </dgm:pt>
    <dgm:pt modelId="{D438175F-F9A9-F94D-9ACB-3B3365A765CB}" type="pres">
      <dgm:prSet presAssocID="{92BAC23D-BDA6-B243-AB31-5144DF1C5230}" presName="textBox3c" presStyleLbl="revTx" presStyleIdx="2" presStyleCnt="3" custScaleX="131673" custLinFactNeighborX="-12155" custLinFactNeighborY="-10437">
        <dgm:presLayoutVars>
          <dgm:bulletEnabled val="1"/>
        </dgm:presLayoutVars>
      </dgm:prSet>
      <dgm:spPr/>
      <dgm:t>
        <a:bodyPr/>
        <a:lstStyle/>
        <a:p>
          <a:endParaRPr lang="en-US"/>
        </a:p>
      </dgm:t>
    </dgm:pt>
  </dgm:ptLst>
  <dgm:cxnLst>
    <dgm:cxn modelId="{896FA073-7611-7545-92CE-0B1A0EF51193}" srcId="{12B06A1F-F97C-8C4C-8334-B02FF6E211E8}" destId="{DCEDD9C2-E080-644F-BAFF-4759D542DCA6}" srcOrd="1" destOrd="0" parTransId="{E5E0475A-DD04-5D4A-946A-F0FE1CEE3C81}" sibTransId="{33998DA6-B36C-6841-AC04-55218DD9C0B5}"/>
    <dgm:cxn modelId="{CC428687-E16E-324B-934E-B9C66C77EE10}" type="presOf" srcId="{924C0CF7-7908-BD4F-8FF9-8F1A4053DA00}" destId="{7747191B-46E7-AB4B-B47D-2506C84ECAC8}" srcOrd="0" destOrd="1" presId="urn:microsoft.com/office/officeart/2005/8/layout/arrow2"/>
    <dgm:cxn modelId="{348BA9CD-CF88-4442-AAEA-7F81014C6343}" type="presOf" srcId="{6FBF570D-EB86-E04E-821B-CD38F02D8A45}" destId="{07DA6F33-981B-FF41-982F-C25589B820AE}" srcOrd="0" destOrd="2" presId="urn:microsoft.com/office/officeart/2005/8/layout/arrow2"/>
    <dgm:cxn modelId="{81B51563-2BCF-5140-A406-F80BDF820169}" type="presOf" srcId="{BBA92B28-C5DF-1C41-A435-38FC7874AB7B}" destId="{7747191B-46E7-AB4B-B47D-2506C84ECAC8}" srcOrd="0" destOrd="3" presId="urn:microsoft.com/office/officeart/2005/8/layout/arrow2"/>
    <dgm:cxn modelId="{963198F0-13E4-BA4F-ABE3-2A79A7D220D0}" srcId="{DCEDD9C2-E080-644F-BAFF-4759D542DCA6}" destId="{ADFC3A50-87D3-C448-BDE9-679F82358C41}" srcOrd="0" destOrd="0" parTransId="{33B60CA9-735F-5148-A9CD-DE0F943800A9}" sibTransId="{18D78683-30E0-774B-AB27-99E6394C739F}"/>
    <dgm:cxn modelId="{857414D9-C957-BE49-BF5F-285AB9E384D0}" srcId="{DCEDD9C2-E080-644F-BAFF-4759D542DCA6}" destId="{3E476571-A44E-1849-9EF3-17F613B0F783}" srcOrd="2" destOrd="0" parTransId="{700A880A-501D-7C45-B4F5-A8D9C4C76D5A}" sibTransId="{D70C931F-377D-A548-946D-1C229F1C02E2}"/>
    <dgm:cxn modelId="{207D1643-A745-0D47-BC40-9768526BE62A}" type="presOf" srcId="{ADFC3A50-87D3-C448-BDE9-679F82358C41}" destId="{07DA6F33-981B-FF41-982F-C25589B820AE}" srcOrd="0" destOrd="1" presId="urn:microsoft.com/office/officeart/2005/8/layout/arrow2"/>
    <dgm:cxn modelId="{B4E531A2-871F-AC48-ADF9-25EF6A1DC4D4}" srcId="{B6065EB6-3399-D94D-8912-8278C11E7442}" destId="{CFBD47F7-C3F8-BB47-8C0A-C4B61F09C3CC}" srcOrd="3" destOrd="0" parTransId="{145DB661-C01A-7544-A213-31F2B636136B}" sibTransId="{13872304-1C3D-F440-BBD7-B05FD0D88832}"/>
    <dgm:cxn modelId="{9F8C748D-54D1-C84C-823C-2097131DD507}" type="presOf" srcId="{92BAC23D-BDA6-B243-AB31-5144DF1C5230}" destId="{D438175F-F9A9-F94D-9ACB-3B3365A765CB}" srcOrd="0" destOrd="0" presId="urn:microsoft.com/office/officeart/2005/8/layout/arrow2"/>
    <dgm:cxn modelId="{AD4A3A3C-C4B4-4348-AFA4-A71EE278BAE9}" srcId="{12B06A1F-F97C-8C4C-8334-B02FF6E211E8}" destId="{92BAC23D-BDA6-B243-AB31-5144DF1C5230}" srcOrd="2" destOrd="0" parTransId="{6CCAAB30-FB99-F344-9A18-8B11558B25C3}" sibTransId="{424CF17A-60DE-A046-B3CB-22E71C630A8B}"/>
    <dgm:cxn modelId="{B97CAF13-33D7-4542-8F57-28F88E067B33}" srcId="{B6065EB6-3399-D94D-8912-8278C11E7442}" destId="{BBA92B28-C5DF-1C41-A435-38FC7874AB7B}" srcOrd="2" destOrd="0" parTransId="{DE023947-BAD6-064D-A082-73ADF1AC6C1F}" sibTransId="{68A6B52D-7E6E-5642-8529-711A0238028B}"/>
    <dgm:cxn modelId="{729075FA-B813-1F4F-B572-332EE2099612}" srcId="{DCEDD9C2-E080-644F-BAFF-4759D542DCA6}" destId="{6FBF570D-EB86-E04E-821B-CD38F02D8A45}" srcOrd="1" destOrd="0" parTransId="{8A89DB26-2055-BE45-A7A2-8374A2215D08}" sibTransId="{28F0754A-2F1C-ED40-8E27-52D25BF1F3D4}"/>
    <dgm:cxn modelId="{3993B57F-1DC3-3049-8647-1DC7475F748B}" type="presOf" srcId="{C490B23B-9BE5-6D4F-BB11-F38219C11219}" destId="{7747191B-46E7-AB4B-B47D-2506C84ECAC8}" srcOrd="0" destOrd="2" presId="urn:microsoft.com/office/officeart/2005/8/layout/arrow2"/>
    <dgm:cxn modelId="{573F5F66-7CB9-4549-BB93-7A40DFBE46F7}" srcId="{12B06A1F-F97C-8C4C-8334-B02FF6E211E8}" destId="{B6065EB6-3399-D94D-8912-8278C11E7442}" srcOrd="0" destOrd="0" parTransId="{A2F704F3-216A-0146-8F15-7560F54E52C3}" sibTransId="{29CCC698-1DD0-9943-8A4F-C259FF95CFD7}"/>
    <dgm:cxn modelId="{ACD414A8-627D-F041-BC96-DCE851789727}" type="presOf" srcId="{3E476571-A44E-1849-9EF3-17F613B0F783}" destId="{07DA6F33-981B-FF41-982F-C25589B820AE}" srcOrd="0" destOrd="3" presId="urn:microsoft.com/office/officeart/2005/8/layout/arrow2"/>
    <dgm:cxn modelId="{92244475-69C9-E847-AE6C-B36FAEC566B0}" srcId="{B6065EB6-3399-D94D-8912-8278C11E7442}" destId="{924C0CF7-7908-BD4F-8FF9-8F1A4053DA00}" srcOrd="0" destOrd="0" parTransId="{8710979C-FE55-2E43-9A35-2FED5CA4A981}" sibTransId="{EA4A00A2-BE66-7C40-91E9-A14000C165A9}"/>
    <dgm:cxn modelId="{76E8B36A-5887-3A49-8642-F5A3AD590AAA}" type="presOf" srcId="{CFBD47F7-C3F8-BB47-8C0A-C4B61F09C3CC}" destId="{7747191B-46E7-AB4B-B47D-2506C84ECAC8}" srcOrd="0" destOrd="4" presId="urn:microsoft.com/office/officeart/2005/8/layout/arrow2"/>
    <dgm:cxn modelId="{7D14CB4C-1A39-124D-9373-4413D36975BB}" type="presOf" srcId="{B6065EB6-3399-D94D-8912-8278C11E7442}" destId="{7747191B-46E7-AB4B-B47D-2506C84ECAC8}" srcOrd="0" destOrd="0" presId="urn:microsoft.com/office/officeart/2005/8/layout/arrow2"/>
    <dgm:cxn modelId="{D81A2135-A6AA-6741-8AE2-73090D7C6463}" srcId="{B6065EB6-3399-D94D-8912-8278C11E7442}" destId="{C490B23B-9BE5-6D4F-BB11-F38219C11219}" srcOrd="1" destOrd="0" parTransId="{F56BBE85-72F5-844F-9003-4A625BA23911}" sibTransId="{26FF7AA1-EE16-5A40-A42C-AD53C3C06BF0}"/>
    <dgm:cxn modelId="{CB3212FD-780C-2A4A-8BC7-3613A2FD66C8}" type="presOf" srcId="{12B06A1F-F97C-8C4C-8334-B02FF6E211E8}" destId="{A1A846AD-8431-9F45-AF07-C5B07818429A}" srcOrd="0" destOrd="0" presId="urn:microsoft.com/office/officeart/2005/8/layout/arrow2"/>
    <dgm:cxn modelId="{26CD36EC-DD55-AD42-9E49-80738529992F}" type="presOf" srcId="{DCEDD9C2-E080-644F-BAFF-4759D542DCA6}" destId="{07DA6F33-981B-FF41-982F-C25589B820AE}" srcOrd="0" destOrd="0" presId="urn:microsoft.com/office/officeart/2005/8/layout/arrow2"/>
    <dgm:cxn modelId="{6ECB2542-7C45-E645-988D-AB05F9822971}" type="presParOf" srcId="{A1A846AD-8431-9F45-AF07-C5B07818429A}" destId="{C684E02F-34E9-9245-BDFA-37CDFBDB45AC}" srcOrd="0" destOrd="0" presId="urn:microsoft.com/office/officeart/2005/8/layout/arrow2"/>
    <dgm:cxn modelId="{712DB0F8-13AA-1548-B0E3-B02380CFF830}" type="presParOf" srcId="{A1A846AD-8431-9F45-AF07-C5B07818429A}" destId="{9B57C02E-8BC6-6D47-BA4E-2595DA0BFD13}" srcOrd="1" destOrd="0" presId="urn:microsoft.com/office/officeart/2005/8/layout/arrow2"/>
    <dgm:cxn modelId="{432500C8-85C0-F047-91D3-05DEEAFCA2ED}" type="presParOf" srcId="{9B57C02E-8BC6-6D47-BA4E-2595DA0BFD13}" destId="{8354DBC9-6F2D-AE4C-B69C-90B6685EDA2D}" srcOrd="0" destOrd="0" presId="urn:microsoft.com/office/officeart/2005/8/layout/arrow2"/>
    <dgm:cxn modelId="{40A1CA08-47B0-B744-9A95-BCB965B7BE49}" type="presParOf" srcId="{9B57C02E-8BC6-6D47-BA4E-2595DA0BFD13}" destId="{7747191B-46E7-AB4B-B47D-2506C84ECAC8}" srcOrd="1" destOrd="0" presId="urn:microsoft.com/office/officeart/2005/8/layout/arrow2"/>
    <dgm:cxn modelId="{49238B8E-1243-8140-857D-DBCF7B93D3D0}" type="presParOf" srcId="{9B57C02E-8BC6-6D47-BA4E-2595DA0BFD13}" destId="{B29DAF2C-B869-E846-8928-89F48B80A1E7}" srcOrd="2" destOrd="0" presId="urn:microsoft.com/office/officeart/2005/8/layout/arrow2"/>
    <dgm:cxn modelId="{6D9EDDDA-AB9A-754F-92A9-B3657C776E59}" type="presParOf" srcId="{9B57C02E-8BC6-6D47-BA4E-2595DA0BFD13}" destId="{07DA6F33-981B-FF41-982F-C25589B820AE}" srcOrd="3" destOrd="0" presId="urn:microsoft.com/office/officeart/2005/8/layout/arrow2"/>
    <dgm:cxn modelId="{C45635BA-B35B-F641-9109-0E167A085920}" type="presParOf" srcId="{9B57C02E-8BC6-6D47-BA4E-2595DA0BFD13}" destId="{2BA3E7E2-CEB5-C940-8A5B-6BF2F37A5D0C}" srcOrd="4" destOrd="0" presId="urn:microsoft.com/office/officeart/2005/8/layout/arrow2"/>
    <dgm:cxn modelId="{63D066C7-51A3-0E45-AE14-950B485FA8AC}" type="presParOf" srcId="{9B57C02E-8BC6-6D47-BA4E-2595DA0BFD13}" destId="{D438175F-F9A9-F94D-9ACB-3B3365A765CB}" srcOrd="5"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B20287-C980-4D4F-B196-20F250AE07B6}"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C72CC3DC-FCA8-B249-A0BD-99960F8495C3}">
      <dgm:prSet phldrT="[Text]" custT="1"/>
      <dgm:spPr/>
      <dgm:t>
        <a:bodyPr/>
        <a:lstStyle/>
        <a:p>
          <a:r>
            <a:rPr lang="en-US" sz="2000"/>
            <a:t>Educational Progress</a:t>
          </a:r>
        </a:p>
      </dgm:t>
    </dgm:pt>
    <dgm:pt modelId="{86015C13-B689-D84C-AB9C-F9C6CC8CBBB8}" type="parTrans" cxnId="{5D480B7B-E908-1441-96D1-580394BAA1D8}">
      <dgm:prSet/>
      <dgm:spPr/>
      <dgm:t>
        <a:bodyPr/>
        <a:lstStyle/>
        <a:p>
          <a:endParaRPr lang="en-US"/>
        </a:p>
      </dgm:t>
    </dgm:pt>
    <dgm:pt modelId="{3BC2588A-F810-8C4D-B9C9-FCD2BAE05AEB}" type="sibTrans" cxnId="{5D480B7B-E908-1441-96D1-580394BAA1D8}">
      <dgm:prSet/>
      <dgm:spPr/>
      <dgm:t>
        <a:bodyPr/>
        <a:lstStyle/>
        <a:p>
          <a:endParaRPr lang="en-US"/>
        </a:p>
      </dgm:t>
    </dgm:pt>
    <dgm:pt modelId="{F4DE769C-5FD2-C844-A50B-27BF5285D09C}">
      <dgm:prSet phldrT="[Text]"/>
      <dgm:spPr/>
      <dgm:t>
        <a:bodyPr/>
        <a:lstStyle/>
        <a:p>
          <a:r>
            <a:rPr lang="en-US"/>
            <a:t>How does this individual’s actual rate of skill acquisition</a:t>
          </a:r>
        </a:p>
        <a:p>
          <a:r>
            <a:rPr lang="en-US"/>
            <a:t>compare to the expected rate of skill acquisition?</a:t>
          </a:r>
        </a:p>
      </dgm:t>
    </dgm:pt>
    <dgm:pt modelId="{65D1EC8C-8F60-F84F-BDD8-A1EBC7A795C3}" type="parTrans" cxnId="{51BF2741-0FE2-4C4A-9B8F-B558E949489E}">
      <dgm:prSet/>
      <dgm:spPr/>
      <dgm:t>
        <a:bodyPr/>
        <a:lstStyle/>
        <a:p>
          <a:endParaRPr lang="en-US"/>
        </a:p>
      </dgm:t>
    </dgm:pt>
    <dgm:pt modelId="{A3B1F7F2-E5AF-3240-A3FE-BF21A2AF7C3E}" type="sibTrans" cxnId="{51BF2741-0FE2-4C4A-9B8F-B558E949489E}">
      <dgm:prSet/>
      <dgm:spPr/>
      <dgm:t>
        <a:bodyPr/>
        <a:lstStyle/>
        <a:p>
          <a:endParaRPr lang="en-US"/>
        </a:p>
      </dgm:t>
    </dgm:pt>
    <dgm:pt modelId="{B4EE3EA2-E026-1E41-A29D-BF4BE56BD1F5}">
      <dgm:prSet phldrT="[Text]"/>
      <dgm:spPr/>
      <dgm:t>
        <a:bodyPr/>
        <a:lstStyle/>
        <a:p>
          <a:r>
            <a:rPr lang="en-US"/>
            <a:t>What is the frequency, intensity, and duration of the behavior? (This question is required for a behavioral concern &amp; may not apply to some concerns.)</a:t>
          </a:r>
        </a:p>
      </dgm:t>
    </dgm:pt>
    <dgm:pt modelId="{BE875148-3926-E144-B509-F9D2FF4E130F}" type="parTrans" cxnId="{893A8E47-41BD-6E43-ACEA-5628B33C6298}">
      <dgm:prSet/>
      <dgm:spPr/>
      <dgm:t>
        <a:bodyPr/>
        <a:lstStyle/>
        <a:p>
          <a:endParaRPr lang="en-US"/>
        </a:p>
      </dgm:t>
    </dgm:pt>
    <dgm:pt modelId="{62D70B47-8E24-A14B-9576-2BACFAF9A783}" type="sibTrans" cxnId="{893A8E47-41BD-6E43-ACEA-5628B33C6298}">
      <dgm:prSet/>
      <dgm:spPr/>
      <dgm:t>
        <a:bodyPr/>
        <a:lstStyle/>
        <a:p>
          <a:endParaRPr lang="en-US"/>
        </a:p>
      </dgm:t>
    </dgm:pt>
    <dgm:pt modelId="{0EDD36DA-2255-6C44-BB5B-5FC48851D954}">
      <dgm:prSet phldrT="[Text]" custT="1"/>
      <dgm:spPr/>
      <dgm:t>
        <a:bodyPr/>
        <a:lstStyle/>
        <a:p>
          <a:r>
            <a:rPr lang="en-US" sz="2000"/>
            <a:t>Discrepancy</a:t>
          </a:r>
        </a:p>
      </dgm:t>
    </dgm:pt>
    <dgm:pt modelId="{AD7251D9-96B1-2743-B2EE-96EA24CC5F64}" type="parTrans" cxnId="{90FA71C0-C561-CE48-94BA-D8BF87A98F3F}">
      <dgm:prSet/>
      <dgm:spPr/>
      <dgm:t>
        <a:bodyPr/>
        <a:lstStyle/>
        <a:p>
          <a:endParaRPr lang="en-US"/>
        </a:p>
      </dgm:t>
    </dgm:pt>
    <dgm:pt modelId="{9787984A-D74A-EF4A-873F-E0B3129A0E4B}" type="sibTrans" cxnId="{90FA71C0-C561-CE48-94BA-D8BF87A98F3F}">
      <dgm:prSet/>
      <dgm:spPr/>
      <dgm:t>
        <a:bodyPr/>
        <a:lstStyle/>
        <a:p>
          <a:endParaRPr lang="en-US"/>
        </a:p>
      </dgm:t>
    </dgm:pt>
    <dgm:pt modelId="{0A2FD036-4F74-1646-82AF-20632857865D}">
      <dgm:prSet phldrT="[Text]"/>
      <dgm:spPr/>
      <dgm:t>
        <a:bodyPr/>
        <a:lstStyle/>
        <a:p>
          <a:r>
            <a:rPr lang="en-US" dirty="0"/>
            <a:t>What are the multiple sources of data that demonstrate the individual’s performance is significantly discrepant from that of peers or expected standards?</a:t>
          </a:r>
        </a:p>
      </dgm:t>
    </dgm:pt>
    <dgm:pt modelId="{F1054469-4634-2D45-BAB0-87901BF182F1}" type="parTrans" cxnId="{68A48130-374B-6548-8E78-A87E10C82764}">
      <dgm:prSet/>
      <dgm:spPr/>
      <dgm:t>
        <a:bodyPr/>
        <a:lstStyle/>
        <a:p>
          <a:endParaRPr lang="en-US"/>
        </a:p>
      </dgm:t>
    </dgm:pt>
    <dgm:pt modelId="{F12E6A2E-94E4-6F41-BBF2-235005C84D5A}" type="sibTrans" cxnId="{68A48130-374B-6548-8E78-A87E10C82764}">
      <dgm:prSet/>
      <dgm:spPr/>
      <dgm:t>
        <a:bodyPr/>
        <a:lstStyle/>
        <a:p>
          <a:endParaRPr lang="en-US"/>
        </a:p>
      </dgm:t>
    </dgm:pt>
    <dgm:pt modelId="{5388C805-15AD-5246-BB26-201BF5576D05}">
      <dgm:prSet phldrT="[Text]"/>
      <dgm:spPr/>
      <dgm:t>
        <a:bodyPr/>
        <a:lstStyle/>
        <a:p>
          <a:r>
            <a:rPr lang="en-US"/>
            <a:t>How does the individual’s current level of performance compare to that of typical peers or expected standards?</a:t>
          </a:r>
        </a:p>
      </dgm:t>
    </dgm:pt>
    <dgm:pt modelId="{14696679-3201-2540-8CFB-3A5AC1133AED}" type="parTrans" cxnId="{104E4BD8-E10C-B742-9D05-4CAA00029E53}">
      <dgm:prSet/>
      <dgm:spPr/>
      <dgm:t>
        <a:bodyPr/>
        <a:lstStyle/>
        <a:p>
          <a:endParaRPr lang="en-US"/>
        </a:p>
      </dgm:t>
    </dgm:pt>
    <dgm:pt modelId="{59FAC947-0932-C44D-8737-712A3D4EC2FA}" type="sibTrans" cxnId="{104E4BD8-E10C-B742-9D05-4CAA00029E53}">
      <dgm:prSet/>
      <dgm:spPr/>
      <dgm:t>
        <a:bodyPr/>
        <a:lstStyle/>
        <a:p>
          <a:endParaRPr lang="en-US"/>
        </a:p>
      </dgm:t>
    </dgm:pt>
    <dgm:pt modelId="{552F9264-0207-4348-B58B-86C15407A1CE}">
      <dgm:prSet phldrT="[Text]" custT="1"/>
      <dgm:spPr/>
      <dgm:t>
        <a:bodyPr/>
        <a:lstStyle/>
        <a:p>
          <a:r>
            <a:rPr lang="en-US" sz="2000"/>
            <a:t>Need</a:t>
          </a:r>
        </a:p>
      </dgm:t>
    </dgm:pt>
    <dgm:pt modelId="{A4F5BAE0-5E7F-9441-84BA-1A4FD8EB943E}" type="parTrans" cxnId="{E356795C-1BC1-AD46-BCA2-49D98EC19C27}">
      <dgm:prSet/>
      <dgm:spPr/>
      <dgm:t>
        <a:bodyPr/>
        <a:lstStyle/>
        <a:p>
          <a:endParaRPr lang="en-US"/>
        </a:p>
      </dgm:t>
    </dgm:pt>
    <dgm:pt modelId="{0B571F17-7BE3-FB4C-9BE3-3ACF9E39FFEC}" type="sibTrans" cxnId="{E356795C-1BC1-AD46-BCA2-49D98EC19C27}">
      <dgm:prSet/>
      <dgm:spPr/>
      <dgm:t>
        <a:bodyPr/>
        <a:lstStyle/>
        <a:p>
          <a:endParaRPr lang="en-US"/>
        </a:p>
      </dgm:t>
    </dgm:pt>
    <dgm:pt modelId="{AD4CDB2E-F218-D046-97A2-7471573389F8}">
      <dgm:prSet phldrT="[Text]"/>
      <dgm:spPr/>
      <dgm:t>
        <a:bodyPr/>
        <a:lstStyle/>
        <a:p>
          <a:r>
            <a:rPr lang="en-US"/>
            <a:t>What are the individual’s needs in the areas of instruction, curriculum, and environment</a:t>
          </a:r>
        </a:p>
      </dgm:t>
    </dgm:pt>
    <dgm:pt modelId="{DA6FDBF7-E3F5-C34A-9631-298C9CCC936E}" type="parTrans" cxnId="{8BB98012-B528-5446-B540-C59C5931BD4A}">
      <dgm:prSet/>
      <dgm:spPr/>
      <dgm:t>
        <a:bodyPr/>
        <a:lstStyle/>
        <a:p>
          <a:endParaRPr lang="en-US"/>
        </a:p>
      </dgm:t>
    </dgm:pt>
    <dgm:pt modelId="{15190B3E-A90B-5B43-87CF-17AD3FC78A02}" type="sibTrans" cxnId="{8BB98012-B528-5446-B540-C59C5931BD4A}">
      <dgm:prSet/>
      <dgm:spPr/>
      <dgm:t>
        <a:bodyPr/>
        <a:lstStyle/>
        <a:p>
          <a:endParaRPr lang="en-US"/>
        </a:p>
      </dgm:t>
    </dgm:pt>
    <dgm:pt modelId="{D06F8358-7256-D44C-8019-C93AC0018795}">
      <dgm:prSet phldrT="[Text]"/>
      <dgm:spPr/>
      <dgm:t>
        <a:bodyPr/>
        <a:lstStyle/>
        <a:p>
          <a:r>
            <a:rPr lang="en-US"/>
            <a:t>Have the intervention(s) been developed, implemented, and monitored with integrity?</a:t>
          </a:r>
        </a:p>
      </dgm:t>
    </dgm:pt>
    <dgm:pt modelId="{1C0663DF-56D9-5241-9C95-57243DC0460B}" type="parTrans" cxnId="{48578FBA-0E41-1942-8BBE-BE5D8ADBAEC8}">
      <dgm:prSet/>
      <dgm:spPr/>
      <dgm:t>
        <a:bodyPr/>
        <a:lstStyle/>
        <a:p>
          <a:endParaRPr lang="en-US"/>
        </a:p>
      </dgm:t>
    </dgm:pt>
    <dgm:pt modelId="{A5D82FB0-A95A-F64B-B27B-C4FBC259CAD5}" type="sibTrans" cxnId="{48578FBA-0E41-1942-8BBE-BE5D8ADBAEC8}">
      <dgm:prSet/>
      <dgm:spPr/>
      <dgm:t>
        <a:bodyPr/>
        <a:lstStyle/>
        <a:p>
          <a:endParaRPr lang="en-US"/>
        </a:p>
      </dgm:t>
    </dgm:pt>
    <dgm:pt modelId="{16E4180B-EC5F-064C-8712-FB83B7499FAF}">
      <dgm:prSet phldrT="[Text]"/>
      <dgm:spPr/>
      <dgm:t>
        <a:bodyPr/>
        <a:lstStyle/>
        <a:p>
          <a:r>
            <a:rPr lang="en-US"/>
            <a:t>Under what conditions did the individual experience the most growth?</a:t>
          </a:r>
        </a:p>
      </dgm:t>
    </dgm:pt>
    <dgm:pt modelId="{BFFE75C4-3D72-4A4B-9E5D-91D4F9B18201}" type="parTrans" cxnId="{DC03FF1D-34F4-E84A-A7A0-390B282A34E8}">
      <dgm:prSet/>
      <dgm:spPr/>
      <dgm:t>
        <a:bodyPr/>
        <a:lstStyle/>
        <a:p>
          <a:endParaRPr lang="en-US"/>
        </a:p>
      </dgm:t>
    </dgm:pt>
    <dgm:pt modelId="{39D75CBA-BCE5-F943-99C2-91ADDBB4DCE6}" type="sibTrans" cxnId="{DC03FF1D-34F4-E84A-A7A0-390B282A34E8}">
      <dgm:prSet/>
      <dgm:spPr/>
      <dgm:t>
        <a:bodyPr/>
        <a:lstStyle/>
        <a:p>
          <a:endParaRPr lang="en-US"/>
        </a:p>
      </dgm:t>
    </dgm:pt>
    <dgm:pt modelId="{CCFCF56B-90EB-7D4F-93DA-E1A2466C5D9E}">
      <dgm:prSet phldrT="[Text]"/>
      <dgm:spPr/>
      <dgm:t>
        <a:bodyPr/>
        <a:lstStyle/>
        <a:p>
          <a:r>
            <a:rPr lang="en-US"/>
            <a:t>What is the magnitude of the discrepancy?</a:t>
          </a:r>
        </a:p>
      </dgm:t>
    </dgm:pt>
    <dgm:pt modelId="{48669C0E-54E5-EE42-8488-B38D0026E2A6}" type="parTrans" cxnId="{E42ECE78-3858-6F46-B4BB-ED6457573EE9}">
      <dgm:prSet/>
      <dgm:spPr/>
      <dgm:t>
        <a:bodyPr/>
        <a:lstStyle/>
        <a:p>
          <a:endParaRPr lang="en-US"/>
        </a:p>
      </dgm:t>
    </dgm:pt>
    <dgm:pt modelId="{34596C50-C06F-9F45-8F62-57452106902A}" type="sibTrans" cxnId="{E42ECE78-3858-6F46-B4BB-ED6457573EE9}">
      <dgm:prSet/>
      <dgm:spPr/>
      <dgm:t>
        <a:bodyPr/>
        <a:lstStyle/>
        <a:p>
          <a:endParaRPr lang="en-US"/>
        </a:p>
      </dgm:t>
    </dgm:pt>
    <dgm:pt modelId="{49410488-2FF4-EB4F-B243-14D067094127}">
      <dgm:prSet phldrT="[Text]"/>
      <dgm:spPr/>
      <dgm:t>
        <a:bodyPr/>
        <a:lstStyle/>
        <a:p>
          <a:r>
            <a:rPr lang="en-US"/>
            <a:t>How important and significant is this discrepancy?</a:t>
          </a:r>
        </a:p>
      </dgm:t>
    </dgm:pt>
    <dgm:pt modelId="{F33926A6-B4C8-5444-9604-81D1C953F5A1}" type="parTrans" cxnId="{909F0630-03DD-3042-985B-26FAE04D5C1A}">
      <dgm:prSet/>
      <dgm:spPr/>
      <dgm:t>
        <a:bodyPr/>
        <a:lstStyle/>
        <a:p>
          <a:endParaRPr lang="en-US"/>
        </a:p>
      </dgm:t>
    </dgm:pt>
    <dgm:pt modelId="{B493CB88-8C2C-974D-955D-05D6F8F1D5CE}" type="sibTrans" cxnId="{909F0630-03DD-3042-985B-26FAE04D5C1A}">
      <dgm:prSet/>
      <dgm:spPr/>
      <dgm:t>
        <a:bodyPr/>
        <a:lstStyle/>
        <a:p>
          <a:endParaRPr lang="en-US"/>
        </a:p>
      </dgm:t>
    </dgm:pt>
    <dgm:pt modelId="{042A87C4-407E-1548-9FC1-B05DB11C7FF0}">
      <dgm:prSet phldrT="[Text]"/>
      <dgm:spPr/>
      <dgm:t>
        <a:bodyPr/>
        <a:lstStyle/>
        <a:p>
          <a:r>
            <a:rPr lang="en-US"/>
            <a:t>What are the instructional strategies, accommodations,</a:t>
          </a:r>
        </a:p>
        <a:p>
          <a:r>
            <a:rPr lang="en-US"/>
            <a:t>and modifications that will enable the individual’s learning performance to improve?</a:t>
          </a:r>
        </a:p>
      </dgm:t>
    </dgm:pt>
    <dgm:pt modelId="{72760C80-CC38-3940-9779-CDDD60CBCB61}" type="parTrans" cxnId="{01321C7C-4602-9A46-B67F-FD4E4A1B533A}">
      <dgm:prSet/>
      <dgm:spPr/>
      <dgm:t>
        <a:bodyPr/>
        <a:lstStyle/>
        <a:p>
          <a:endParaRPr lang="en-US"/>
        </a:p>
      </dgm:t>
    </dgm:pt>
    <dgm:pt modelId="{C16F3BD5-9B9A-8941-A252-6D8F539C6314}" type="sibTrans" cxnId="{01321C7C-4602-9A46-B67F-FD4E4A1B533A}">
      <dgm:prSet/>
      <dgm:spPr/>
      <dgm:t>
        <a:bodyPr/>
        <a:lstStyle/>
        <a:p>
          <a:endParaRPr lang="en-US"/>
        </a:p>
      </dgm:t>
    </dgm:pt>
    <dgm:pt modelId="{A9DA05F5-027F-7C4C-B1AF-03AE00DA8735}">
      <dgm:prSet phldrT="[Text]"/>
      <dgm:spPr/>
      <dgm:t>
        <a:bodyPr/>
        <a:lstStyle/>
        <a:p>
          <a:r>
            <a:rPr lang="en-US"/>
            <a:t>What accommodations and modifications were provided</a:t>
          </a:r>
        </a:p>
        <a:p>
          <a:r>
            <a:rPr lang="en-US"/>
            <a:t>which enhanced the individual’s performance and allowed opportunity to acquire educationally relevant skills</a:t>
          </a:r>
        </a:p>
      </dgm:t>
    </dgm:pt>
    <dgm:pt modelId="{FBF1E009-E498-F643-BB28-19D3C5E9C199}" type="parTrans" cxnId="{07FACE28-E949-7F4C-A754-0AD875B01499}">
      <dgm:prSet/>
      <dgm:spPr/>
      <dgm:t>
        <a:bodyPr/>
        <a:lstStyle/>
        <a:p>
          <a:endParaRPr lang="en-US"/>
        </a:p>
      </dgm:t>
    </dgm:pt>
    <dgm:pt modelId="{E077E0D5-3498-9D44-80E3-BDDD10C773DC}" type="sibTrans" cxnId="{07FACE28-E949-7F4C-A754-0AD875B01499}">
      <dgm:prSet/>
      <dgm:spPr/>
      <dgm:t>
        <a:bodyPr/>
        <a:lstStyle/>
        <a:p>
          <a:endParaRPr lang="en-US"/>
        </a:p>
      </dgm:t>
    </dgm:pt>
    <dgm:pt modelId="{8C55AA0E-BEE3-EA4A-8E32-C27E6B91E10D}">
      <dgm:prSet phldrT="[Text]"/>
      <dgm:spPr/>
      <dgm:t>
        <a:bodyPr/>
        <a:lstStyle/>
        <a:p>
          <a:r>
            <a:rPr lang="en-US"/>
            <a:t>What, if any, ecological variables contribute to theinterventions/accommodations/modifications not enhancing the individual’s performance? Explain.</a:t>
          </a:r>
        </a:p>
      </dgm:t>
    </dgm:pt>
    <dgm:pt modelId="{046E9385-C7B9-8C4E-8327-A635FA9F751C}" type="parTrans" cxnId="{3D51FC6F-507C-E548-86D1-737B459D5B6A}">
      <dgm:prSet/>
      <dgm:spPr/>
      <dgm:t>
        <a:bodyPr/>
        <a:lstStyle/>
        <a:p>
          <a:endParaRPr lang="en-US"/>
        </a:p>
      </dgm:t>
    </dgm:pt>
    <dgm:pt modelId="{AE3E5B72-376D-BD45-8979-3D8735E66E7E}" type="sibTrans" cxnId="{3D51FC6F-507C-E548-86D1-737B459D5B6A}">
      <dgm:prSet/>
      <dgm:spPr/>
      <dgm:t>
        <a:bodyPr/>
        <a:lstStyle/>
        <a:p>
          <a:endParaRPr lang="en-US"/>
        </a:p>
      </dgm:t>
    </dgm:pt>
    <dgm:pt modelId="{268C6EF9-0FC7-2F45-80F3-49BCB5178186}">
      <dgm:prSet phldrT="[Text]"/>
      <dgm:spPr/>
      <dgm:t>
        <a:bodyPr/>
        <a:lstStyle/>
        <a:p>
          <a:r>
            <a:rPr lang="en-US"/>
            <a:t>What is the pervasiveness of the area of concern across</a:t>
          </a:r>
        </a:p>
        <a:p>
          <a:r>
            <a:rPr lang="en-US"/>
            <a:t>settings and time? </a:t>
          </a:r>
        </a:p>
      </dgm:t>
    </dgm:pt>
    <dgm:pt modelId="{5F195EBE-E485-824B-ABFD-FCFB5B362F76}" type="parTrans" cxnId="{DC97A7BA-93A0-5C4A-9D8B-C5448F009365}">
      <dgm:prSet/>
      <dgm:spPr/>
      <dgm:t>
        <a:bodyPr/>
        <a:lstStyle/>
        <a:p>
          <a:endParaRPr lang="en-US"/>
        </a:p>
      </dgm:t>
    </dgm:pt>
    <dgm:pt modelId="{E2DC7D9E-B606-E64D-8333-9B96CE22C339}" type="sibTrans" cxnId="{DC97A7BA-93A0-5C4A-9D8B-C5448F009365}">
      <dgm:prSet/>
      <dgm:spPr/>
      <dgm:t>
        <a:bodyPr/>
        <a:lstStyle/>
        <a:p>
          <a:endParaRPr lang="en-US"/>
        </a:p>
      </dgm:t>
    </dgm:pt>
    <dgm:pt modelId="{B74CF91E-213D-1545-A6AF-8CA814A76F58}">
      <dgm:prSet phldrT="[Text]"/>
      <dgm:spPr/>
      <dgm:t>
        <a:bodyPr/>
        <a:lstStyle/>
        <a:p>
          <a:r>
            <a:rPr lang="en-US"/>
            <a:t>What ongoing, substantial, additional services are needed</a:t>
          </a:r>
        </a:p>
        <a:p>
          <a:r>
            <a:rPr lang="en-US"/>
            <a:t>that cannot be provided by general education?</a:t>
          </a:r>
        </a:p>
      </dgm:t>
    </dgm:pt>
    <dgm:pt modelId="{018FA6DA-27BB-C24B-99BB-DA88A43F2E03}" type="parTrans" cxnId="{519CFC88-721A-1F4C-8454-29115CB6235A}">
      <dgm:prSet/>
      <dgm:spPr/>
      <dgm:t>
        <a:bodyPr/>
        <a:lstStyle/>
        <a:p>
          <a:endParaRPr lang="en-US"/>
        </a:p>
      </dgm:t>
    </dgm:pt>
    <dgm:pt modelId="{FF269FD5-3E76-BD40-A84D-0F496441F42E}" type="sibTrans" cxnId="{519CFC88-721A-1F4C-8454-29115CB6235A}">
      <dgm:prSet/>
      <dgm:spPr/>
      <dgm:t>
        <a:bodyPr/>
        <a:lstStyle/>
        <a:p>
          <a:endParaRPr lang="en-US"/>
        </a:p>
      </dgm:t>
    </dgm:pt>
    <dgm:pt modelId="{B04BA08D-0609-694D-941B-FA08EB0E374D}" type="pres">
      <dgm:prSet presAssocID="{F5B20287-C980-4D4F-B196-20F250AE07B6}" presName="Name0" presStyleCnt="0">
        <dgm:presLayoutVars>
          <dgm:dir/>
          <dgm:animLvl val="lvl"/>
          <dgm:resizeHandles val="exact"/>
        </dgm:presLayoutVars>
      </dgm:prSet>
      <dgm:spPr/>
      <dgm:t>
        <a:bodyPr/>
        <a:lstStyle/>
        <a:p>
          <a:endParaRPr lang="en-US"/>
        </a:p>
      </dgm:t>
    </dgm:pt>
    <dgm:pt modelId="{0C602896-DCA5-4B4A-A06A-D5D4E07B4C2A}" type="pres">
      <dgm:prSet presAssocID="{C72CC3DC-FCA8-B249-A0BD-99960F8495C3}" presName="composite" presStyleCnt="0"/>
      <dgm:spPr/>
    </dgm:pt>
    <dgm:pt modelId="{CE5C7EFA-6A8D-5F44-B174-9E7D1ACD3893}" type="pres">
      <dgm:prSet presAssocID="{C72CC3DC-FCA8-B249-A0BD-99960F8495C3}" presName="parTx" presStyleLbl="alignNode1" presStyleIdx="0" presStyleCnt="3">
        <dgm:presLayoutVars>
          <dgm:chMax val="0"/>
          <dgm:chPref val="0"/>
          <dgm:bulletEnabled val="1"/>
        </dgm:presLayoutVars>
      </dgm:prSet>
      <dgm:spPr/>
      <dgm:t>
        <a:bodyPr/>
        <a:lstStyle/>
        <a:p>
          <a:endParaRPr lang="en-US"/>
        </a:p>
      </dgm:t>
    </dgm:pt>
    <dgm:pt modelId="{BBB170D7-4681-004C-AC41-E2DFC6BFD5C6}" type="pres">
      <dgm:prSet presAssocID="{C72CC3DC-FCA8-B249-A0BD-99960F8495C3}" presName="desTx" presStyleLbl="alignAccFollowNode1" presStyleIdx="0" presStyleCnt="3">
        <dgm:presLayoutVars>
          <dgm:bulletEnabled val="1"/>
        </dgm:presLayoutVars>
      </dgm:prSet>
      <dgm:spPr/>
      <dgm:t>
        <a:bodyPr/>
        <a:lstStyle/>
        <a:p>
          <a:endParaRPr lang="en-US"/>
        </a:p>
      </dgm:t>
    </dgm:pt>
    <dgm:pt modelId="{640CB1D3-CB2F-F04B-857F-1C4783DFE303}" type="pres">
      <dgm:prSet presAssocID="{3BC2588A-F810-8C4D-B9C9-FCD2BAE05AEB}" presName="space" presStyleCnt="0"/>
      <dgm:spPr/>
    </dgm:pt>
    <dgm:pt modelId="{311E38B4-810B-7B4F-94DF-8FC1BCE8FA4D}" type="pres">
      <dgm:prSet presAssocID="{0EDD36DA-2255-6C44-BB5B-5FC48851D954}" presName="composite" presStyleCnt="0"/>
      <dgm:spPr/>
    </dgm:pt>
    <dgm:pt modelId="{5756B844-F0E8-0A41-B294-369E01993B11}" type="pres">
      <dgm:prSet presAssocID="{0EDD36DA-2255-6C44-BB5B-5FC48851D954}" presName="parTx" presStyleLbl="alignNode1" presStyleIdx="1" presStyleCnt="3">
        <dgm:presLayoutVars>
          <dgm:chMax val="0"/>
          <dgm:chPref val="0"/>
          <dgm:bulletEnabled val="1"/>
        </dgm:presLayoutVars>
      </dgm:prSet>
      <dgm:spPr/>
      <dgm:t>
        <a:bodyPr/>
        <a:lstStyle/>
        <a:p>
          <a:endParaRPr lang="en-US"/>
        </a:p>
      </dgm:t>
    </dgm:pt>
    <dgm:pt modelId="{BF6FAEC7-6128-B040-8A0D-7A2D3C44F0DF}" type="pres">
      <dgm:prSet presAssocID="{0EDD36DA-2255-6C44-BB5B-5FC48851D954}" presName="desTx" presStyleLbl="alignAccFollowNode1" presStyleIdx="1" presStyleCnt="3">
        <dgm:presLayoutVars>
          <dgm:bulletEnabled val="1"/>
        </dgm:presLayoutVars>
      </dgm:prSet>
      <dgm:spPr/>
      <dgm:t>
        <a:bodyPr/>
        <a:lstStyle/>
        <a:p>
          <a:endParaRPr lang="en-US"/>
        </a:p>
      </dgm:t>
    </dgm:pt>
    <dgm:pt modelId="{18B3EDA5-0C36-7F4D-9FAC-A68B2A171302}" type="pres">
      <dgm:prSet presAssocID="{9787984A-D74A-EF4A-873F-E0B3129A0E4B}" presName="space" presStyleCnt="0"/>
      <dgm:spPr/>
    </dgm:pt>
    <dgm:pt modelId="{46AAFB41-E2FF-2A46-8B17-37794B223192}" type="pres">
      <dgm:prSet presAssocID="{552F9264-0207-4348-B58B-86C15407A1CE}" presName="composite" presStyleCnt="0"/>
      <dgm:spPr/>
    </dgm:pt>
    <dgm:pt modelId="{FCBF1528-1DA0-2049-95BE-A01F757CB285}" type="pres">
      <dgm:prSet presAssocID="{552F9264-0207-4348-B58B-86C15407A1CE}" presName="parTx" presStyleLbl="alignNode1" presStyleIdx="2" presStyleCnt="3">
        <dgm:presLayoutVars>
          <dgm:chMax val="0"/>
          <dgm:chPref val="0"/>
          <dgm:bulletEnabled val="1"/>
        </dgm:presLayoutVars>
      </dgm:prSet>
      <dgm:spPr/>
      <dgm:t>
        <a:bodyPr/>
        <a:lstStyle/>
        <a:p>
          <a:endParaRPr lang="en-US"/>
        </a:p>
      </dgm:t>
    </dgm:pt>
    <dgm:pt modelId="{6EDD5E94-8347-9440-85AF-FFA0C2C12116}" type="pres">
      <dgm:prSet presAssocID="{552F9264-0207-4348-B58B-86C15407A1CE}" presName="desTx" presStyleLbl="alignAccFollowNode1" presStyleIdx="2" presStyleCnt="3">
        <dgm:presLayoutVars>
          <dgm:bulletEnabled val="1"/>
        </dgm:presLayoutVars>
      </dgm:prSet>
      <dgm:spPr/>
      <dgm:t>
        <a:bodyPr/>
        <a:lstStyle/>
        <a:p>
          <a:endParaRPr lang="en-US"/>
        </a:p>
      </dgm:t>
    </dgm:pt>
  </dgm:ptLst>
  <dgm:cxnLst>
    <dgm:cxn modelId="{B7D6BEAB-9BE6-794C-9833-2AC65398C3F9}" type="presOf" srcId="{0EDD36DA-2255-6C44-BB5B-5FC48851D954}" destId="{5756B844-F0E8-0A41-B294-369E01993B11}" srcOrd="0" destOrd="0" presId="urn:microsoft.com/office/officeart/2005/8/layout/hList1"/>
    <dgm:cxn modelId="{68A48130-374B-6548-8E78-A87E10C82764}" srcId="{0EDD36DA-2255-6C44-BB5B-5FC48851D954}" destId="{0A2FD036-4F74-1646-82AF-20632857865D}" srcOrd="0" destOrd="0" parTransId="{F1054469-4634-2D45-BAB0-87901BF182F1}" sibTransId="{F12E6A2E-94E4-6F41-BBF2-235005C84D5A}"/>
    <dgm:cxn modelId="{01321C7C-4602-9A46-B67F-FD4E4A1B533A}" srcId="{552F9264-0207-4348-B58B-86C15407A1CE}" destId="{042A87C4-407E-1548-9FC1-B05DB11C7FF0}" srcOrd="1" destOrd="0" parTransId="{72760C80-CC38-3940-9779-CDDD60CBCB61}" sibTransId="{C16F3BD5-9B9A-8941-A252-6D8F539C6314}"/>
    <dgm:cxn modelId="{3D51FC6F-507C-E548-86D1-737B459D5B6A}" srcId="{552F9264-0207-4348-B58B-86C15407A1CE}" destId="{8C55AA0E-BEE3-EA4A-8E32-C27E6B91E10D}" srcOrd="3" destOrd="0" parTransId="{046E9385-C7B9-8C4E-8327-A635FA9F751C}" sibTransId="{AE3E5B72-376D-BD45-8979-3D8735E66E7E}"/>
    <dgm:cxn modelId="{712DE747-B5CF-6F48-A7D4-A54B366C71CB}" type="presOf" srcId="{8C55AA0E-BEE3-EA4A-8E32-C27E6B91E10D}" destId="{6EDD5E94-8347-9440-85AF-FFA0C2C12116}" srcOrd="0" destOrd="3" presId="urn:microsoft.com/office/officeart/2005/8/layout/hList1"/>
    <dgm:cxn modelId="{E42ECE78-3858-6F46-B4BB-ED6457573EE9}" srcId="{0EDD36DA-2255-6C44-BB5B-5FC48851D954}" destId="{CCFCF56B-90EB-7D4F-93DA-E1A2466C5D9E}" srcOrd="2" destOrd="0" parTransId="{48669C0E-54E5-EE42-8488-B38D0026E2A6}" sibTransId="{34596C50-C06F-9F45-8F62-57452106902A}"/>
    <dgm:cxn modelId="{01FD52C4-91AB-1242-9EF9-0A0B39AFA76B}" type="presOf" srcId="{AD4CDB2E-F218-D046-97A2-7471573389F8}" destId="{6EDD5E94-8347-9440-85AF-FFA0C2C12116}" srcOrd="0" destOrd="0" presId="urn:microsoft.com/office/officeart/2005/8/layout/hList1"/>
    <dgm:cxn modelId="{DC03FF1D-34F4-E84A-A7A0-390B282A34E8}" srcId="{C72CC3DC-FCA8-B249-A0BD-99960F8495C3}" destId="{16E4180B-EC5F-064C-8712-FB83B7499FAF}" srcOrd="3" destOrd="0" parTransId="{BFFE75C4-3D72-4A4B-9E5D-91D4F9B18201}" sibTransId="{39D75CBA-BCE5-F943-99C2-91ADDBB4DCE6}"/>
    <dgm:cxn modelId="{13B9829A-431A-914D-B6E6-314EFE6F99E4}" type="presOf" srcId="{268C6EF9-0FC7-2F45-80F3-49BCB5178186}" destId="{6EDD5E94-8347-9440-85AF-FFA0C2C12116}" srcOrd="0" destOrd="4" presId="urn:microsoft.com/office/officeart/2005/8/layout/hList1"/>
    <dgm:cxn modelId="{28BC03BB-4D83-F740-9C8F-C73E9AAF6B74}" type="presOf" srcId="{F5B20287-C980-4D4F-B196-20F250AE07B6}" destId="{B04BA08D-0609-694D-941B-FA08EB0E374D}" srcOrd="0" destOrd="0" presId="urn:microsoft.com/office/officeart/2005/8/layout/hList1"/>
    <dgm:cxn modelId="{E356795C-1BC1-AD46-BCA2-49D98EC19C27}" srcId="{F5B20287-C980-4D4F-B196-20F250AE07B6}" destId="{552F9264-0207-4348-B58B-86C15407A1CE}" srcOrd="2" destOrd="0" parTransId="{A4F5BAE0-5E7F-9441-84BA-1A4FD8EB943E}" sibTransId="{0B571F17-7BE3-FB4C-9BE3-3ACF9E39FFEC}"/>
    <dgm:cxn modelId="{07FACE28-E949-7F4C-A754-0AD875B01499}" srcId="{552F9264-0207-4348-B58B-86C15407A1CE}" destId="{A9DA05F5-027F-7C4C-B1AF-03AE00DA8735}" srcOrd="2" destOrd="0" parTransId="{FBF1E009-E498-F643-BB28-19D3C5E9C199}" sibTransId="{E077E0D5-3498-9D44-80E3-BDDD10C773DC}"/>
    <dgm:cxn modelId="{DF77E7EB-0AC0-C74D-9DA0-454966C6E397}" type="presOf" srcId="{A9DA05F5-027F-7C4C-B1AF-03AE00DA8735}" destId="{6EDD5E94-8347-9440-85AF-FFA0C2C12116}" srcOrd="0" destOrd="2" presId="urn:microsoft.com/office/officeart/2005/8/layout/hList1"/>
    <dgm:cxn modelId="{16C73FD0-0A97-8A4D-ABC5-8AEF4BFDBA19}" type="presOf" srcId="{CCFCF56B-90EB-7D4F-93DA-E1A2466C5D9E}" destId="{BF6FAEC7-6128-B040-8A0D-7A2D3C44F0DF}" srcOrd="0" destOrd="2" presId="urn:microsoft.com/office/officeart/2005/8/layout/hList1"/>
    <dgm:cxn modelId="{48578FBA-0E41-1942-8BBE-BE5D8ADBAEC8}" srcId="{C72CC3DC-FCA8-B249-A0BD-99960F8495C3}" destId="{D06F8358-7256-D44C-8019-C93AC0018795}" srcOrd="2" destOrd="0" parTransId="{1C0663DF-56D9-5241-9C95-57243DC0460B}" sibTransId="{A5D82FB0-A95A-F64B-B27B-C4FBC259CAD5}"/>
    <dgm:cxn modelId="{51BF2741-0FE2-4C4A-9B8F-B558E949489E}" srcId="{C72CC3DC-FCA8-B249-A0BD-99960F8495C3}" destId="{F4DE769C-5FD2-C844-A50B-27BF5285D09C}" srcOrd="0" destOrd="0" parTransId="{65D1EC8C-8F60-F84F-BDD8-A1EBC7A795C3}" sibTransId="{A3B1F7F2-E5AF-3240-A3FE-BF21A2AF7C3E}"/>
    <dgm:cxn modelId="{CF7E3F89-85F2-5B48-8018-8D6454371F2F}" type="presOf" srcId="{D06F8358-7256-D44C-8019-C93AC0018795}" destId="{BBB170D7-4681-004C-AC41-E2DFC6BFD5C6}" srcOrd="0" destOrd="2" presId="urn:microsoft.com/office/officeart/2005/8/layout/hList1"/>
    <dgm:cxn modelId="{E7965514-F316-1C42-A322-8B40073DA517}" type="presOf" srcId="{B74CF91E-213D-1545-A6AF-8CA814A76F58}" destId="{6EDD5E94-8347-9440-85AF-FFA0C2C12116}" srcOrd="0" destOrd="5" presId="urn:microsoft.com/office/officeart/2005/8/layout/hList1"/>
    <dgm:cxn modelId="{15B35DDB-384C-804C-AB3B-2E6D4FB1421A}" type="presOf" srcId="{49410488-2FF4-EB4F-B243-14D067094127}" destId="{BF6FAEC7-6128-B040-8A0D-7A2D3C44F0DF}" srcOrd="0" destOrd="3" presId="urn:microsoft.com/office/officeart/2005/8/layout/hList1"/>
    <dgm:cxn modelId="{1BC5F8A4-7AB7-B54E-8CA5-5CF69D1E2982}" type="presOf" srcId="{C72CC3DC-FCA8-B249-A0BD-99960F8495C3}" destId="{CE5C7EFA-6A8D-5F44-B174-9E7D1ACD3893}" srcOrd="0" destOrd="0" presId="urn:microsoft.com/office/officeart/2005/8/layout/hList1"/>
    <dgm:cxn modelId="{A37CE6DB-936F-2242-A8FA-E08E722E605F}" type="presOf" srcId="{F4DE769C-5FD2-C844-A50B-27BF5285D09C}" destId="{BBB170D7-4681-004C-AC41-E2DFC6BFD5C6}" srcOrd="0" destOrd="0" presId="urn:microsoft.com/office/officeart/2005/8/layout/hList1"/>
    <dgm:cxn modelId="{DC97A7BA-93A0-5C4A-9D8B-C5448F009365}" srcId="{552F9264-0207-4348-B58B-86C15407A1CE}" destId="{268C6EF9-0FC7-2F45-80F3-49BCB5178186}" srcOrd="4" destOrd="0" parTransId="{5F195EBE-E485-824B-ABFD-FCFB5B362F76}" sibTransId="{E2DC7D9E-B606-E64D-8333-9B96CE22C339}"/>
    <dgm:cxn modelId="{90FA71C0-C561-CE48-94BA-D8BF87A98F3F}" srcId="{F5B20287-C980-4D4F-B196-20F250AE07B6}" destId="{0EDD36DA-2255-6C44-BB5B-5FC48851D954}" srcOrd="1" destOrd="0" parTransId="{AD7251D9-96B1-2743-B2EE-96EA24CC5F64}" sibTransId="{9787984A-D74A-EF4A-873F-E0B3129A0E4B}"/>
    <dgm:cxn modelId="{5E7DBA08-5820-8C4A-97EE-D4E11D4C496C}" type="presOf" srcId="{552F9264-0207-4348-B58B-86C15407A1CE}" destId="{FCBF1528-1DA0-2049-95BE-A01F757CB285}" srcOrd="0" destOrd="0" presId="urn:microsoft.com/office/officeart/2005/8/layout/hList1"/>
    <dgm:cxn modelId="{E8692FE3-985C-474B-88A9-975E49018519}" type="presOf" srcId="{5388C805-15AD-5246-BB26-201BF5576D05}" destId="{BF6FAEC7-6128-B040-8A0D-7A2D3C44F0DF}" srcOrd="0" destOrd="1" presId="urn:microsoft.com/office/officeart/2005/8/layout/hList1"/>
    <dgm:cxn modelId="{A0FF5676-C656-884E-BEFB-21D0B9662F82}" type="presOf" srcId="{16E4180B-EC5F-064C-8712-FB83B7499FAF}" destId="{BBB170D7-4681-004C-AC41-E2DFC6BFD5C6}" srcOrd="0" destOrd="3" presId="urn:microsoft.com/office/officeart/2005/8/layout/hList1"/>
    <dgm:cxn modelId="{5D480B7B-E908-1441-96D1-580394BAA1D8}" srcId="{F5B20287-C980-4D4F-B196-20F250AE07B6}" destId="{C72CC3DC-FCA8-B249-A0BD-99960F8495C3}" srcOrd="0" destOrd="0" parTransId="{86015C13-B689-D84C-AB9C-F9C6CC8CBBB8}" sibTransId="{3BC2588A-F810-8C4D-B9C9-FCD2BAE05AEB}"/>
    <dgm:cxn modelId="{A65C4C9C-B2B3-504E-94AB-36B88C435439}" type="presOf" srcId="{B4EE3EA2-E026-1E41-A29D-BF4BE56BD1F5}" destId="{BBB170D7-4681-004C-AC41-E2DFC6BFD5C6}" srcOrd="0" destOrd="1" presId="urn:microsoft.com/office/officeart/2005/8/layout/hList1"/>
    <dgm:cxn modelId="{104E4BD8-E10C-B742-9D05-4CAA00029E53}" srcId="{0EDD36DA-2255-6C44-BB5B-5FC48851D954}" destId="{5388C805-15AD-5246-BB26-201BF5576D05}" srcOrd="1" destOrd="0" parTransId="{14696679-3201-2540-8CFB-3A5AC1133AED}" sibTransId="{59FAC947-0932-C44D-8737-712A3D4EC2FA}"/>
    <dgm:cxn modelId="{8BB98012-B528-5446-B540-C59C5931BD4A}" srcId="{552F9264-0207-4348-B58B-86C15407A1CE}" destId="{AD4CDB2E-F218-D046-97A2-7471573389F8}" srcOrd="0" destOrd="0" parTransId="{DA6FDBF7-E3F5-C34A-9631-298C9CCC936E}" sibTransId="{15190B3E-A90B-5B43-87CF-17AD3FC78A02}"/>
    <dgm:cxn modelId="{909F0630-03DD-3042-985B-26FAE04D5C1A}" srcId="{0EDD36DA-2255-6C44-BB5B-5FC48851D954}" destId="{49410488-2FF4-EB4F-B243-14D067094127}" srcOrd="3" destOrd="0" parTransId="{F33926A6-B4C8-5444-9604-81D1C953F5A1}" sibTransId="{B493CB88-8C2C-974D-955D-05D6F8F1D5CE}"/>
    <dgm:cxn modelId="{519CFC88-721A-1F4C-8454-29115CB6235A}" srcId="{552F9264-0207-4348-B58B-86C15407A1CE}" destId="{B74CF91E-213D-1545-A6AF-8CA814A76F58}" srcOrd="5" destOrd="0" parTransId="{018FA6DA-27BB-C24B-99BB-DA88A43F2E03}" sibTransId="{FF269FD5-3E76-BD40-A84D-0F496441F42E}"/>
    <dgm:cxn modelId="{AE1725D0-D66C-1745-8930-F5B3D67CA740}" type="presOf" srcId="{0A2FD036-4F74-1646-82AF-20632857865D}" destId="{BF6FAEC7-6128-B040-8A0D-7A2D3C44F0DF}" srcOrd="0" destOrd="0" presId="urn:microsoft.com/office/officeart/2005/8/layout/hList1"/>
    <dgm:cxn modelId="{A1CDA3E8-4016-BB47-BC56-E61A5F7A98A9}" type="presOf" srcId="{042A87C4-407E-1548-9FC1-B05DB11C7FF0}" destId="{6EDD5E94-8347-9440-85AF-FFA0C2C12116}" srcOrd="0" destOrd="1" presId="urn:microsoft.com/office/officeart/2005/8/layout/hList1"/>
    <dgm:cxn modelId="{893A8E47-41BD-6E43-ACEA-5628B33C6298}" srcId="{C72CC3DC-FCA8-B249-A0BD-99960F8495C3}" destId="{B4EE3EA2-E026-1E41-A29D-BF4BE56BD1F5}" srcOrd="1" destOrd="0" parTransId="{BE875148-3926-E144-B509-F9D2FF4E130F}" sibTransId="{62D70B47-8E24-A14B-9576-2BACFAF9A783}"/>
    <dgm:cxn modelId="{36549B06-ED34-4D45-B863-5EBA76AE0765}" type="presParOf" srcId="{B04BA08D-0609-694D-941B-FA08EB0E374D}" destId="{0C602896-DCA5-4B4A-A06A-D5D4E07B4C2A}" srcOrd="0" destOrd="0" presId="urn:microsoft.com/office/officeart/2005/8/layout/hList1"/>
    <dgm:cxn modelId="{B021B194-0730-3F4D-922B-CC8B7658DDA1}" type="presParOf" srcId="{0C602896-DCA5-4B4A-A06A-D5D4E07B4C2A}" destId="{CE5C7EFA-6A8D-5F44-B174-9E7D1ACD3893}" srcOrd="0" destOrd="0" presId="urn:microsoft.com/office/officeart/2005/8/layout/hList1"/>
    <dgm:cxn modelId="{5900226B-B406-6A47-B59B-B6F9AB7372FC}" type="presParOf" srcId="{0C602896-DCA5-4B4A-A06A-D5D4E07B4C2A}" destId="{BBB170D7-4681-004C-AC41-E2DFC6BFD5C6}" srcOrd="1" destOrd="0" presId="urn:microsoft.com/office/officeart/2005/8/layout/hList1"/>
    <dgm:cxn modelId="{7E71DC74-B9A7-3B42-9DAD-D7611629DCD7}" type="presParOf" srcId="{B04BA08D-0609-694D-941B-FA08EB0E374D}" destId="{640CB1D3-CB2F-F04B-857F-1C4783DFE303}" srcOrd="1" destOrd="0" presId="urn:microsoft.com/office/officeart/2005/8/layout/hList1"/>
    <dgm:cxn modelId="{831036B9-6A2F-244D-9B9B-1ECC212C9E72}" type="presParOf" srcId="{B04BA08D-0609-694D-941B-FA08EB0E374D}" destId="{311E38B4-810B-7B4F-94DF-8FC1BCE8FA4D}" srcOrd="2" destOrd="0" presId="urn:microsoft.com/office/officeart/2005/8/layout/hList1"/>
    <dgm:cxn modelId="{38124774-3920-C542-8FB7-F1F7AB3B2B77}" type="presParOf" srcId="{311E38B4-810B-7B4F-94DF-8FC1BCE8FA4D}" destId="{5756B844-F0E8-0A41-B294-369E01993B11}" srcOrd="0" destOrd="0" presId="urn:microsoft.com/office/officeart/2005/8/layout/hList1"/>
    <dgm:cxn modelId="{5074DAEB-A201-2F4D-8F38-CEB4869B6EC6}" type="presParOf" srcId="{311E38B4-810B-7B4F-94DF-8FC1BCE8FA4D}" destId="{BF6FAEC7-6128-B040-8A0D-7A2D3C44F0DF}" srcOrd="1" destOrd="0" presId="urn:microsoft.com/office/officeart/2005/8/layout/hList1"/>
    <dgm:cxn modelId="{CFE9C4AC-07C4-FB46-AF14-A8DC7E72939A}" type="presParOf" srcId="{B04BA08D-0609-694D-941B-FA08EB0E374D}" destId="{18B3EDA5-0C36-7F4D-9FAC-A68B2A171302}" srcOrd="3" destOrd="0" presId="urn:microsoft.com/office/officeart/2005/8/layout/hList1"/>
    <dgm:cxn modelId="{FFE46F3C-64CB-AC45-A3B3-6DD665B826CE}" type="presParOf" srcId="{B04BA08D-0609-694D-941B-FA08EB0E374D}" destId="{46AAFB41-E2FF-2A46-8B17-37794B223192}" srcOrd="4" destOrd="0" presId="urn:microsoft.com/office/officeart/2005/8/layout/hList1"/>
    <dgm:cxn modelId="{DDBEDB26-A37F-6D47-937F-1DC22956E7C8}" type="presParOf" srcId="{46AAFB41-E2FF-2A46-8B17-37794B223192}" destId="{FCBF1528-1DA0-2049-95BE-A01F757CB285}" srcOrd="0" destOrd="0" presId="urn:microsoft.com/office/officeart/2005/8/layout/hList1"/>
    <dgm:cxn modelId="{7EE138DF-04C4-1B48-9C52-D93DFAB3D22B}" type="presParOf" srcId="{46AAFB41-E2FF-2A46-8B17-37794B223192}" destId="{6EDD5E94-8347-9440-85AF-FFA0C2C12116}"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C4B1F5-92EA-454E-BD17-939504C7781A}" type="datetimeFigureOut">
              <a:rPr lang="en-US" smtClean="0"/>
              <a:t>7/18/13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A1A1CA-9B9E-D442-A416-D2545FA40070}" type="slidenum">
              <a:rPr lang="en-US" smtClean="0"/>
              <a:t>‹#›</a:t>
            </a:fld>
            <a:endParaRPr lang="en-US"/>
          </a:p>
        </p:txBody>
      </p:sp>
    </p:spTree>
    <p:extLst>
      <p:ext uri="{BB962C8B-B14F-4D97-AF65-F5344CB8AC3E}">
        <p14:creationId xmlns:p14="http://schemas.microsoft.com/office/powerpoint/2010/main" val="364757723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dirty="0"/>
          </a:p>
        </p:txBody>
      </p:sp>
      <p:sp>
        <p:nvSpPr>
          <p:cNvPr id="4" name="Slide Number Placeholder 3"/>
          <p:cNvSpPr>
            <a:spLocks noGrp="1"/>
          </p:cNvSpPr>
          <p:nvPr>
            <p:ph type="sldNum" sz="quarter" idx="10"/>
          </p:nvPr>
        </p:nvSpPr>
        <p:spPr/>
        <p:txBody>
          <a:bodyPr/>
          <a:lstStyle/>
          <a:p>
            <a:fld id="{2A5DB273-3784-D542-80FB-CB46BD606EB5}"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A5EB30-95ED-F54D-8454-407E1DE33ECC}" type="slidenum">
              <a:rPr lang="en-US"/>
              <a:pPr/>
              <a:t>12</a:t>
            </a:fld>
            <a:endParaRPr lang="en-US"/>
          </a:p>
        </p:txBody>
      </p:sp>
      <p:sp>
        <p:nvSpPr>
          <p:cNvPr id="6041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041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7FC35E-66AC-9445-B157-3F89646F3FD4}" type="slidenum">
              <a:rPr lang="en-US"/>
              <a:pPr/>
              <a:t>13</a:t>
            </a:fld>
            <a:endParaRPr lang="en-US"/>
          </a:p>
        </p:txBody>
      </p:sp>
      <p:sp>
        <p:nvSpPr>
          <p:cNvPr id="6349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349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pPr>
              <a:buFont typeface="Wingdings" pitchFamily="26" charset="2"/>
              <a:buNone/>
            </a:pPr>
            <a:r>
              <a:rPr lang="en-US" sz="1000"/>
              <a:t>An administrative law judge’s determination of whether a child received FAPE must be based on substantive grounds. In matters alleging a procedural violation, an administrative law judge may find that a child did not receive FAPE only if the procedural inadequacies:</a:t>
            </a:r>
          </a:p>
          <a:p>
            <a:r>
              <a:rPr lang="en-US" sz="1000"/>
              <a:t>(1)	Impeded the child’s right to FAPE;</a:t>
            </a:r>
          </a:p>
          <a:p>
            <a:r>
              <a:rPr lang="en-US" sz="1000"/>
              <a:t>(2)	Significantly impeded the parent’s opportunity to participate in the decision–making process regarding the provision of FAPE to the parent’s child; or</a:t>
            </a:r>
          </a:p>
          <a:p>
            <a:r>
              <a:rPr lang="en-US" sz="1000"/>
              <a:t>(3)	Caused a deprivation of educational benefit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CEF751-56E7-014C-8579-B2F681526FA4}" type="slidenum">
              <a:rPr lang="en-US"/>
              <a:pPr/>
              <a:t>14</a:t>
            </a:fld>
            <a:endParaRPr lang="en-US"/>
          </a:p>
        </p:txBody>
      </p:sp>
      <p:sp>
        <p:nvSpPr>
          <p:cNvPr id="1945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94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14BEA9-CF8C-124A-A745-F7E3527DE6BA}" type="slidenum">
              <a:rPr lang="en-US"/>
              <a:pPr/>
              <a:t>15</a:t>
            </a:fld>
            <a:endParaRPr lang="en-US"/>
          </a:p>
        </p:txBody>
      </p:sp>
      <p:sp>
        <p:nvSpPr>
          <p:cNvPr id="6553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553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8F0233-6829-894F-85CC-A144BD2654AF}" type="slidenum">
              <a:rPr lang="en-US"/>
              <a:pPr/>
              <a:t>16</a:t>
            </a:fld>
            <a:endParaRPr lang="en-US"/>
          </a:p>
        </p:txBody>
      </p:sp>
      <p:sp>
        <p:nvSpPr>
          <p:cNvPr id="6758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758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2B7D2A-4EA3-4B45-A115-7F8656831C38}" type="slidenum">
              <a:rPr lang="en-US"/>
              <a:pPr/>
              <a:t>17</a:t>
            </a:fld>
            <a:endParaRPr lang="en-US"/>
          </a:p>
        </p:txBody>
      </p:sp>
      <p:sp>
        <p:nvSpPr>
          <p:cNvPr id="2560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60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B24EC45-9F09-BD43-8D1F-6F5E70131805}"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06329A-A5B8-684E-B9D9-715166FCB368}"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06329A-A5B8-684E-B9D9-715166FCB368}"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06329A-A5B8-684E-B9D9-715166FCB368}"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B24EC45-9F09-BD43-8D1F-6F5E70131805}" type="slidenum">
              <a:rPr lang="en-US" smtClean="0"/>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06329A-A5B8-684E-B9D9-715166FCB368}" type="slidenum">
              <a:rPr lang="en-US" smtClean="0"/>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06329A-A5B8-684E-B9D9-715166FCB368}" type="slidenum">
              <a:rPr lang="en-US" smtClean="0"/>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001344-5D22-2C42-B290-BDCE89F505DC}" type="slidenum">
              <a:rPr lang="en-US"/>
              <a:pPr/>
              <a:t>24</a:t>
            </a:fld>
            <a:endParaRPr lang="en-US"/>
          </a:p>
        </p:txBody>
      </p:sp>
      <p:sp>
        <p:nvSpPr>
          <p:cNvPr id="296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96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DBF414-20EC-354B-8B04-AA32AE817787}" type="slidenum">
              <a:rPr lang="en-US"/>
              <a:pPr/>
              <a:t>25</a:t>
            </a:fld>
            <a:endParaRPr lang="en-US"/>
          </a:p>
        </p:txBody>
      </p:sp>
      <p:sp>
        <p:nvSpPr>
          <p:cNvPr id="3174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174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B24EC45-9F09-BD43-8D1F-6F5E70131805}" type="slidenum">
              <a:rPr lang="en-US" smtClean="0"/>
              <a:pPr/>
              <a:t>26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F4A7DE-2EC6-A845-BDD7-653FF88B7562}" type="slidenum">
              <a:rPr lang="en-US" smtClean="0"/>
              <a:pPr/>
              <a:t>27</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sz="1200" dirty="0" smtClean="0"/>
          </a:p>
        </p:txBody>
      </p:sp>
      <p:sp>
        <p:nvSpPr>
          <p:cNvPr id="4" name="Slide Number Placeholder 3"/>
          <p:cNvSpPr>
            <a:spLocks noGrp="1"/>
          </p:cNvSpPr>
          <p:nvPr>
            <p:ph type="sldNum" sz="quarter" idx="10"/>
          </p:nvPr>
        </p:nvSpPr>
        <p:spPr/>
        <p:txBody>
          <a:bodyPr/>
          <a:lstStyle/>
          <a:p>
            <a:fld id="{2A5DB273-3784-D542-80FB-CB46BD606EB5}" type="slidenum">
              <a:rPr lang="en-US" smtClean="0"/>
              <a:pPr/>
              <a:t>28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F4A7DE-2EC6-A845-BDD7-653FF88B7562}" type="slidenum">
              <a:rPr lang="en-US" smtClean="0"/>
              <a:pPr/>
              <a:t>29</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A5DB273-3784-D542-80FB-CB46BD606EB5}" type="slidenum">
              <a:rPr lang="en-US" smtClean="0"/>
              <a:pPr/>
              <a:t>30</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A5DB273-3784-D542-80FB-CB46BD606EB5}" type="slidenum">
              <a:rPr lang="en-US" smtClean="0"/>
              <a:pPr/>
              <a:t>31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IDEA is a</a:t>
            </a:r>
            <a:r>
              <a:rPr lang="en-US" baseline="0" dirty="0" smtClean="0"/>
              <a:t> funding statute:  if you wish to receive federal Part B $ you have to play by federal rules.</a:t>
            </a:r>
            <a:endParaRPr lang="en-US" dirty="0"/>
          </a:p>
        </p:txBody>
      </p:sp>
      <p:sp>
        <p:nvSpPr>
          <p:cNvPr id="4" name="Slide Number Placeholder 3"/>
          <p:cNvSpPr>
            <a:spLocks noGrp="1"/>
          </p:cNvSpPr>
          <p:nvPr>
            <p:ph type="sldNum" sz="quarter" idx="10"/>
          </p:nvPr>
        </p:nvSpPr>
        <p:spPr/>
        <p:txBody>
          <a:bodyPr/>
          <a:lstStyle/>
          <a:p>
            <a:fld id="{0B24EC45-9F09-BD43-8D1F-6F5E70131805}" type="slidenum">
              <a:rPr lang="en-US" smtClean="0"/>
              <a:pPr/>
              <a:t>5</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B24EC45-9F09-BD43-8D1F-6F5E70131805}" type="slidenum">
              <a:rPr lang="en-US" smtClean="0"/>
              <a:pPr/>
              <a:t>32</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a:p>
            <a:r>
              <a:rPr lang="en-US" dirty="0" smtClean="0"/>
              <a:t>The IEP is a Process and a Document</a:t>
            </a:r>
          </a:p>
          <a:p>
            <a:r>
              <a:rPr lang="en-US" dirty="0" smtClean="0"/>
              <a:t>	Process:  team</a:t>
            </a:r>
            <a:r>
              <a:rPr lang="en-US" baseline="0" dirty="0" smtClean="0"/>
              <a:t> discusses student strengths, preferences, needs; determines services to meet needs and the manner in which they will be provided</a:t>
            </a:r>
          </a:p>
          <a:p>
            <a:r>
              <a:rPr lang="en-US" baseline="0" dirty="0" smtClean="0"/>
              <a:t>	Document: legal documentation of FAPE and LRE</a:t>
            </a:r>
          </a:p>
        </p:txBody>
      </p:sp>
      <p:sp>
        <p:nvSpPr>
          <p:cNvPr id="4" name="Slide Number Placeholder 3"/>
          <p:cNvSpPr>
            <a:spLocks noGrp="1"/>
          </p:cNvSpPr>
          <p:nvPr>
            <p:ph type="sldNum" sz="quarter" idx="10"/>
          </p:nvPr>
        </p:nvSpPr>
        <p:spPr/>
        <p:txBody>
          <a:bodyPr/>
          <a:lstStyle/>
          <a:p>
            <a:fld id="{77F4A7DE-2EC6-A845-BDD7-653FF88B7562}" type="slidenum">
              <a:rPr lang="en-US" smtClean="0"/>
              <a:pPr/>
              <a:t>33</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900" kern="1200" dirty="0" smtClean="0">
              <a:solidFill>
                <a:schemeClr val="tx1"/>
              </a:solidFill>
              <a:latin typeface="+mn-lt"/>
              <a:ea typeface="+mn-ea"/>
              <a:cs typeface="+mn-cs"/>
            </a:endParaRPr>
          </a:p>
          <a:p>
            <a:endParaRPr lang="en-US" sz="9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7F4A7DE-2EC6-A845-BDD7-653FF88B7562}" type="slidenum">
              <a:rPr lang="en-US" smtClean="0"/>
              <a:pPr/>
              <a:t>34</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F4A7DE-2EC6-A845-BDD7-653FF88B7562}" type="slidenum">
              <a:rPr lang="en-US" smtClean="0"/>
              <a:pPr/>
              <a:t>35</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F4A7DE-2EC6-A845-BDD7-653FF88B7562}" type="slidenum">
              <a:rPr lang="en-US" smtClean="0"/>
              <a:pPr/>
              <a:t>36</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77F4A7DE-2EC6-A845-BDD7-653FF88B7562}" type="slidenum">
              <a:rPr lang="en-US" smtClean="0"/>
              <a:pPr/>
              <a:t>37</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F4A7DE-2EC6-A845-BDD7-653FF88B7562}" type="slidenum">
              <a:rPr lang="en-US" smtClean="0"/>
              <a:pPr/>
              <a:t>38</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lphaLcPeriod"/>
            </a:pPr>
            <a:endParaRPr lang="en-US" dirty="0"/>
          </a:p>
        </p:txBody>
      </p:sp>
      <p:sp>
        <p:nvSpPr>
          <p:cNvPr id="4" name="Slide Number Placeholder 3"/>
          <p:cNvSpPr>
            <a:spLocks noGrp="1"/>
          </p:cNvSpPr>
          <p:nvPr>
            <p:ph type="sldNum" sz="quarter" idx="10"/>
          </p:nvPr>
        </p:nvSpPr>
        <p:spPr/>
        <p:txBody>
          <a:bodyPr/>
          <a:lstStyle/>
          <a:p>
            <a:fld id="{77F4A7DE-2EC6-A845-BDD7-653FF88B7562}" type="slidenum">
              <a:rPr lang="en-US" smtClean="0"/>
              <a:pPr/>
              <a:t>39</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F4A7DE-2EC6-A845-BDD7-653FF88B7562}" type="slidenum">
              <a:rPr lang="en-US" smtClean="0"/>
              <a:pPr/>
              <a:t>40</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F4A7DE-2EC6-A845-BDD7-653FF88B7562}" type="slidenum">
              <a:rPr lang="en-US" smtClean="0"/>
              <a:pPr/>
              <a:t>41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B24EC45-9F09-BD43-8D1F-6F5E70131805}" type="slidenum">
              <a:rPr lang="en-US" smtClean="0"/>
              <a:pPr/>
              <a:t>6</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F4A7DE-2EC6-A845-BDD7-653FF88B7562}" type="slidenum">
              <a:rPr lang="en-US" smtClean="0"/>
              <a:pPr/>
              <a:t>42</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F4A7DE-2EC6-A845-BDD7-653FF88B7562}" type="slidenum">
              <a:rPr lang="en-US" smtClean="0"/>
              <a:pPr/>
              <a:t>43</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F4A7DE-2EC6-A845-BDD7-653FF88B7562}" type="slidenum">
              <a:rPr lang="en-US" smtClean="0"/>
              <a:pPr/>
              <a:t>44</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F4A7DE-2EC6-A845-BDD7-653FF88B7562}" type="slidenum">
              <a:rPr lang="en-US" smtClean="0"/>
              <a:pPr/>
              <a:t>45</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F4A7DE-2EC6-A845-BDD7-653FF88B7562}" type="slidenum">
              <a:rPr lang="en-US" smtClean="0"/>
              <a:pPr/>
              <a:t>46</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F4A7DE-2EC6-A845-BDD7-653FF88B7562}" type="slidenum">
              <a:rPr lang="en-US" smtClean="0"/>
              <a:pPr/>
              <a:t>47</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a:p>
        </p:txBody>
      </p:sp>
      <p:sp>
        <p:nvSpPr>
          <p:cNvPr id="4" name="Slide Number Placeholder 3"/>
          <p:cNvSpPr>
            <a:spLocks noGrp="1"/>
          </p:cNvSpPr>
          <p:nvPr>
            <p:ph type="sldNum" sz="quarter" idx="10"/>
          </p:nvPr>
        </p:nvSpPr>
        <p:spPr/>
        <p:txBody>
          <a:bodyPr/>
          <a:lstStyle/>
          <a:p>
            <a:fld id="{0B24EC45-9F09-BD43-8D1F-6F5E70131805}" type="slidenum">
              <a:rPr lang="en-US" smtClean="0"/>
              <a:pPr/>
              <a:t>48</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31"/>
          <p:cNvSpPr>
            <a:spLocks noGrp="1" noChangeArrowheads="1"/>
          </p:cNvSpPr>
          <p:nvPr>
            <p:ph type="sldNum" sz="quarter" idx="5"/>
          </p:nvPr>
        </p:nvSpPr>
        <p:spPr>
          <a:noFill/>
        </p:spPr>
        <p:txBody>
          <a:bodyPr/>
          <a:lstStyle/>
          <a:p>
            <a:fld id="{B634E327-489C-ED4D-A45A-BC29E74CF482}" type="slidenum">
              <a:rPr lang="en-US">
                <a:latin typeface="Arial" pitchFamily="26" charset="0"/>
                <a:ea typeface="ＭＳ Ｐゴシック" pitchFamily="26" charset="-128"/>
                <a:cs typeface="ＭＳ Ｐゴシック" pitchFamily="26" charset="-128"/>
              </a:rPr>
              <a:pPr/>
              <a:t>49</a:t>
            </a:fld>
            <a:endParaRPr lang="en-US">
              <a:latin typeface="Arial" pitchFamily="26" charset="0"/>
              <a:ea typeface="ＭＳ Ｐゴシック" pitchFamily="26" charset="-128"/>
              <a:cs typeface="ＭＳ Ｐゴシック" pitchFamily="26" charset="-128"/>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dirty="0">
              <a:latin typeface="Arial" pitchFamily="26" charset="0"/>
              <a:ea typeface="ＭＳ Ｐゴシック" pitchFamily="26" charset="-128"/>
              <a:cs typeface="ＭＳ Ｐゴシック" pitchFamily="26" charset="-128"/>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charset="0"/>
              <a:cs typeface="ＭＳ Ｐゴシック" charset="0"/>
            </a:endParaRP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AE2D6D46-4527-4048-9966-B916F428B44A}" type="slidenum">
              <a:rPr lang="en-US" sz="1200"/>
              <a:pPr/>
              <a:t>50</a:t>
            </a:fld>
            <a:endParaRPr lang="en-US" sz="120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31"/>
          <p:cNvSpPr>
            <a:spLocks noGrp="1" noChangeArrowheads="1"/>
          </p:cNvSpPr>
          <p:nvPr>
            <p:ph type="sldNum" sz="quarter" idx="5"/>
          </p:nvPr>
        </p:nvSpPr>
        <p:spPr>
          <a:noFill/>
        </p:spPr>
        <p:txBody>
          <a:bodyPr/>
          <a:lstStyle/>
          <a:p>
            <a:fld id="{BA370AA4-6CCF-9C44-8451-04910EF79D78}" type="slidenum">
              <a:rPr lang="en-US">
                <a:latin typeface="Arial" pitchFamily="26" charset="0"/>
                <a:ea typeface="ＭＳ Ｐゴシック" pitchFamily="26" charset="-128"/>
                <a:cs typeface="ＭＳ Ｐゴシック" pitchFamily="26" charset="-128"/>
              </a:rPr>
              <a:pPr/>
              <a:t>51</a:t>
            </a:fld>
            <a:endParaRPr lang="en-US">
              <a:latin typeface="Arial" pitchFamily="26" charset="0"/>
              <a:ea typeface="ＭＳ Ｐゴシック" pitchFamily="26" charset="-128"/>
              <a:cs typeface="ＭＳ Ｐゴシック" pitchFamily="26" charset="-128"/>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a:latin typeface="Arial" pitchFamily="26" charset="0"/>
              <a:ea typeface="ＭＳ Ｐゴシック" pitchFamily="26" charset="-128"/>
              <a:cs typeface="ＭＳ Ｐゴシック" pitchFamily="26"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348969-A0FD-754F-900D-17E92D2ECC9A}" type="slidenum">
              <a:rPr lang="en-US"/>
              <a:pPr/>
              <a:t>7</a:t>
            </a:fld>
            <a:endParaRPr lang="en-US"/>
          </a:p>
        </p:txBody>
      </p:sp>
      <p:sp>
        <p:nvSpPr>
          <p:cNvPr id="1536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36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31"/>
          <p:cNvSpPr>
            <a:spLocks noGrp="1" noChangeArrowheads="1"/>
          </p:cNvSpPr>
          <p:nvPr>
            <p:ph type="sldNum" sz="quarter" idx="5"/>
          </p:nvPr>
        </p:nvSpPr>
        <p:spPr>
          <a:noFill/>
        </p:spPr>
        <p:txBody>
          <a:bodyPr/>
          <a:lstStyle/>
          <a:p>
            <a:fld id="{37E71357-1064-FA43-8249-A0B4BBE3CDE9}" type="slidenum">
              <a:rPr lang="en-US">
                <a:latin typeface="Arial" pitchFamily="26" charset="0"/>
                <a:ea typeface="ＭＳ Ｐゴシック" pitchFamily="26" charset="-128"/>
                <a:cs typeface="ＭＳ Ｐゴシック" pitchFamily="26" charset="-128"/>
              </a:rPr>
              <a:pPr/>
              <a:t>52</a:t>
            </a:fld>
            <a:endParaRPr lang="en-US">
              <a:latin typeface="Arial" pitchFamily="26" charset="0"/>
              <a:ea typeface="ＭＳ Ｐゴシック" pitchFamily="26" charset="-128"/>
              <a:cs typeface="ＭＳ Ｐゴシック" pitchFamily="26" charset="-128"/>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dirty="0">
              <a:latin typeface="Arial" pitchFamily="26" charset="0"/>
              <a:ea typeface="ＭＳ Ｐゴシック" pitchFamily="26" charset="-128"/>
              <a:cs typeface="ＭＳ Ｐゴシック" pitchFamily="26" charset="-128"/>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31"/>
          <p:cNvSpPr>
            <a:spLocks noGrp="1" noChangeArrowheads="1"/>
          </p:cNvSpPr>
          <p:nvPr>
            <p:ph type="sldNum" sz="quarter" idx="5"/>
          </p:nvPr>
        </p:nvSpPr>
        <p:spPr>
          <a:noFill/>
        </p:spPr>
        <p:txBody>
          <a:bodyPr/>
          <a:lstStyle/>
          <a:p>
            <a:fld id="{8FBF692C-C02C-7A45-9336-3906B17D45B3}" type="slidenum">
              <a:rPr lang="en-US">
                <a:latin typeface="Arial" pitchFamily="26" charset="0"/>
                <a:ea typeface="ＭＳ Ｐゴシック" pitchFamily="26" charset="-128"/>
                <a:cs typeface="ＭＳ Ｐゴシック" pitchFamily="26" charset="-128"/>
              </a:rPr>
              <a:pPr/>
              <a:t>53</a:t>
            </a:fld>
            <a:endParaRPr lang="en-US">
              <a:latin typeface="Arial" pitchFamily="26" charset="0"/>
              <a:ea typeface="ＭＳ Ｐゴシック" pitchFamily="26" charset="-128"/>
              <a:cs typeface="ＭＳ Ｐゴシック" pitchFamily="26" charset="-128"/>
            </a:endParaRPr>
          </a:p>
        </p:txBody>
      </p:sp>
      <p:sp>
        <p:nvSpPr>
          <p:cNvPr id="34819" name="Rectangle 2"/>
          <p:cNvSpPr>
            <a:spLocks noGrp="1" noRot="1" noChangeAspect="1" noChangeArrowheads="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a:latin typeface="Arial" pitchFamily="26" charset="0"/>
              <a:ea typeface="ＭＳ Ｐゴシック" pitchFamily="26" charset="-128"/>
              <a:cs typeface="ＭＳ Ｐゴシック" pitchFamily="26" charset="-128"/>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31"/>
          <p:cNvSpPr>
            <a:spLocks noGrp="1" noChangeArrowheads="1"/>
          </p:cNvSpPr>
          <p:nvPr>
            <p:ph type="sldNum" sz="quarter" idx="5"/>
          </p:nvPr>
        </p:nvSpPr>
        <p:spPr>
          <a:noFill/>
        </p:spPr>
        <p:txBody>
          <a:bodyPr/>
          <a:lstStyle/>
          <a:p>
            <a:fld id="{04C342BE-081A-B84E-8D78-10FE39855982}" type="slidenum">
              <a:rPr lang="en-US">
                <a:latin typeface="Arial" pitchFamily="26" charset="0"/>
                <a:ea typeface="ＭＳ Ｐゴシック" pitchFamily="26" charset="-128"/>
                <a:cs typeface="ＭＳ Ｐゴシック" pitchFamily="26" charset="-128"/>
              </a:rPr>
              <a:pPr/>
              <a:t>54</a:t>
            </a:fld>
            <a:endParaRPr lang="en-US">
              <a:latin typeface="Arial" pitchFamily="26" charset="0"/>
              <a:ea typeface="ＭＳ Ｐゴシック" pitchFamily="26" charset="-128"/>
              <a:cs typeface="ＭＳ Ｐゴシック" pitchFamily="26" charset="-128"/>
            </a:endParaRPr>
          </a:p>
        </p:txBody>
      </p:sp>
      <p:sp>
        <p:nvSpPr>
          <p:cNvPr id="26627" name="Rectangle 2"/>
          <p:cNvSpPr>
            <a:spLocks noGrp="1" noRot="1" noChangeAspect="1" noChangeArrowheads="1"/>
          </p:cNvSpPr>
          <p:nvPr>
            <p:ph type="sldImg"/>
          </p:nvPr>
        </p:nvSpPr>
        <p:spPr>
          <a:solidFill>
            <a:srgbClr val="FFFFFF"/>
          </a:solidFill>
          <a:ln/>
        </p:spPr>
      </p:sp>
      <p:sp>
        <p:nvSpPr>
          <p:cNvPr id="2662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a:latin typeface="Arial" pitchFamily="26" charset="0"/>
              <a:ea typeface="ＭＳ Ｐゴシック" pitchFamily="26" charset="-128"/>
              <a:cs typeface="ＭＳ Ｐゴシック" pitchFamily="26" charset="-128"/>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31"/>
          <p:cNvSpPr>
            <a:spLocks noGrp="1" noChangeArrowheads="1"/>
          </p:cNvSpPr>
          <p:nvPr>
            <p:ph type="sldNum" sz="quarter" idx="5"/>
          </p:nvPr>
        </p:nvSpPr>
        <p:spPr>
          <a:noFill/>
        </p:spPr>
        <p:txBody>
          <a:bodyPr/>
          <a:lstStyle/>
          <a:p>
            <a:fld id="{9E26EBD2-E5F9-A346-A0FB-3B52CD3CDAB8}" type="slidenum">
              <a:rPr lang="en-US">
                <a:latin typeface="Arial" pitchFamily="26" charset="0"/>
                <a:ea typeface="ＭＳ Ｐゴシック" pitchFamily="26" charset="-128"/>
                <a:cs typeface="ＭＳ Ｐゴシック" pitchFamily="26" charset="-128"/>
              </a:rPr>
              <a:pPr/>
              <a:t>55</a:t>
            </a:fld>
            <a:endParaRPr lang="en-US">
              <a:latin typeface="Arial" pitchFamily="26" charset="0"/>
              <a:ea typeface="ＭＳ Ｐゴシック" pitchFamily="26" charset="-128"/>
              <a:cs typeface="ＭＳ Ｐゴシック" pitchFamily="26" charset="-128"/>
            </a:endParaRPr>
          </a:p>
        </p:txBody>
      </p:sp>
      <p:sp>
        <p:nvSpPr>
          <p:cNvPr id="36867" name="Rectangle 2"/>
          <p:cNvSpPr>
            <a:spLocks noGrp="1" noRot="1" noChangeAspect="1" noChangeArrowheads="1"/>
          </p:cNvSpPr>
          <p:nvPr>
            <p:ph type="sldImg"/>
          </p:nvPr>
        </p:nvSpPr>
        <p:spPr>
          <a:solidFill>
            <a:srgbClr val="FFFFFF"/>
          </a:solidFill>
          <a:ln/>
        </p:spPr>
      </p:sp>
      <p:sp>
        <p:nvSpPr>
          <p:cNvPr id="3686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a:latin typeface="Arial" pitchFamily="26" charset="0"/>
              <a:ea typeface="ＭＳ Ｐゴシック" pitchFamily="26" charset="-128"/>
              <a:cs typeface="ＭＳ Ｐゴシック" pitchFamily="26" charset="-128"/>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9D6F9CD3-F76D-0D46-AF26-18F812D39F2A}" type="slidenum">
              <a:rPr lang="en-US" sz="1200"/>
              <a:pPr/>
              <a:t>58</a:t>
            </a:fld>
            <a:endParaRPr lang="en-US" sz="120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a:bodyPr>
          <a:lstStyle/>
          <a:p>
            <a:endParaRPr lang="en-US" sz="1100" dirty="0">
              <a:ea typeface="ＭＳ Ｐゴシック" charset="0"/>
              <a:cs typeface="ＭＳ Ｐゴシック" charset="0"/>
            </a:endParaRPr>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F751E0C7-C694-1B4D-BF25-26B8C32DA43E}" type="slidenum">
              <a:rPr lang="en-US" sz="1200"/>
              <a:pPr/>
              <a:t>59</a:t>
            </a:fld>
            <a:endParaRPr lang="en-US" sz="120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charset="0"/>
              <a:cs typeface="ＭＳ Ｐゴシック" charset="0"/>
            </a:endParaRPr>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512187E6-4491-344D-BCD5-D44052C38792}" type="slidenum">
              <a:rPr lang="en-US" sz="1200"/>
              <a:pPr/>
              <a:t>60</a:t>
            </a:fld>
            <a:endParaRPr lang="en-US" sz="120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31"/>
          <p:cNvSpPr>
            <a:spLocks noGrp="1" noChangeArrowheads="1"/>
          </p:cNvSpPr>
          <p:nvPr>
            <p:ph type="sldNum" sz="quarter" idx="5"/>
          </p:nvPr>
        </p:nvSpPr>
        <p:spPr>
          <a:noFill/>
        </p:spPr>
        <p:txBody>
          <a:bodyPr/>
          <a:lstStyle/>
          <a:p>
            <a:fld id="{217C6266-00A5-FE4D-B951-AE25F6BB01E8}" type="slidenum">
              <a:rPr lang="en-US">
                <a:latin typeface="Arial" pitchFamily="26" charset="0"/>
                <a:ea typeface="ＭＳ Ｐゴシック" pitchFamily="26" charset="-128"/>
                <a:cs typeface="ＭＳ Ｐゴシック" pitchFamily="26" charset="-128"/>
              </a:rPr>
              <a:pPr/>
              <a:t>61</a:t>
            </a:fld>
            <a:endParaRPr lang="en-US">
              <a:latin typeface="Arial" pitchFamily="26" charset="0"/>
              <a:ea typeface="ＭＳ Ｐゴシック" pitchFamily="26" charset="-128"/>
              <a:cs typeface="ＭＳ Ｐゴシック" pitchFamily="26" charset="-128"/>
            </a:endParaRPr>
          </a:p>
        </p:txBody>
      </p:sp>
      <p:sp>
        <p:nvSpPr>
          <p:cNvPr id="32771" name="Rectangle 2"/>
          <p:cNvSpPr>
            <a:spLocks noGrp="1" noRot="1" noChangeAspect="1" noChangeArrowheads="1"/>
          </p:cNvSpPr>
          <p:nvPr>
            <p:ph type="sldImg"/>
          </p:nvPr>
        </p:nvSpPr>
        <p:spPr>
          <a:solidFill>
            <a:srgbClr val="FFFFFF"/>
          </a:solidFill>
          <a:ln/>
        </p:spPr>
      </p:sp>
      <p:sp>
        <p:nvSpPr>
          <p:cNvPr id="3277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z="1000" dirty="0">
              <a:latin typeface="Arial" pitchFamily="26" charset="0"/>
              <a:ea typeface="ＭＳ Ｐゴシック" pitchFamily="26" charset="-128"/>
              <a:cs typeface="ＭＳ Ｐゴシック" pitchFamily="26"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E606C8-4290-FA4C-86F1-865FE9BB92A3}" type="slidenum">
              <a:rPr lang="en-US"/>
              <a:pPr/>
              <a:t>8</a:t>
            </a:fld>
            <a:endParaRPr lang="en-US"/>
          </a:p>
        </p:txBody>
      </p:sp>
      <p:sp>
        <p:nvSpPr>
          <p:cNvPr id="1741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74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r>
              <a:rPr lang="en-US"/>
              <a:t>District must provide specially designed instruction even when a student is suspended/expelled</a:t>
            </a:r>
          </a:p>
          <a:p>
            <a:r>
              <a:rPr lang="en-US"/>
              <a:t>Must provide extended school year services when the IEP team decides they are necessary</a:t>
            </a:r>
          </a:p>
          <a:p>
            <a:r>
              <a:rPr lang="en-US"/>
              <a:t>Must provide a continuum of services that meet the unique needs of student: one size does not fit all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B24EC45-9F09-BD43-8D1F-6F5E70131805}"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B24EC45-9F09-BD43-8D1F-6F5E70131805}"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0B24EC45-9F09-BD43-8D1F-6F5E70131805}"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41ED84D6-C7F4-454D-9BCE-690DFEBF43B8}" type="datetimeFigureOut">
              <a:rPr lang="en-US" smtClean="0"/>
              <a:t>7/18/13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41ED84D6-C7F4-454D-9BCE-690DFEBF43B8}" type="datetimeFigureOut">
              <a:rPr lang="en-US" smtClean="0"/>
              <a:t>7/18/13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47B4A2-5E8A-5C4D-9104-12394D7C659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41ED84D6-C7F4-454D-9BCE-690DFEBF43B8}" type="datetimeFigureOut">
              <a:rPr lang="en-US" smtClean="0"/>
              <a:t>7/18/13</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41ED84D6-C7F4-454D-9BCE-690DFEBF43B8}" type="datetimeFigureOut">
              <a:rPr lang="en-US" smtClean="0"/>
              <a:t>7/18/13</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41ED84D6-C7F4-454D-9BCE-690DFEBF43B8}" type="datetimeFigureOut">
              <a:rPr lang="en-US" smtClean="0"/>
              <a:t>7/18/13</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1ED84D6-C7F4-454D-9BCE-690DFEBF43B8}" type="datetimeFigureOut">
              <a:rPr lang="en-US" smtClean="0"/>
              <a:t>7/18/13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47B4A2-5E8A-5C4D-9104-12394D7C659A}"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1ED84D6-C7F4-454D-9BCE-690DFEBF43B8}" type="datetimeFigureOut">
              <a:rPr lang="en-US" smtClean="0"/>
              <a:t>7/18/13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47B4A2-5E8A-5C4D-9104-12394D7C659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1ED84D6-C7F4-454D-9BCE-690DFEBF43B8}" type="datetimeFigureOut">
              <a:rPr lang="en-US" smtClean="0"/>
              <a:t>7/18/13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47B4A2-5E8A-5C4D-9104-12394D7C659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41ED84D6-C7F4-454D-9BCE-690DFEBF43B8}" type="datetimeFigureOut">
              <a:rPr lang="en-US" smtClean="0"/>
              <a:t>7/18/13</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ED84D6-C7F4-454D-9BCE-690DFEBF43B8}" type="datetimeFigureOut">
              <a:rPr lang="en-US" smtClean="0"/>
              <a:t>7/18/13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47B4A2-5E8A-5C4D-9104-12394D7C659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41ED84D6-C7F4-454D-9BCE-690DFEBF43B8}" type="datetimeFigureOut">
              <a:rPr lang="en-US" smtClean="0"/>
              <a:t>7/18/13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47B4A2-5E8A-5C4D-9104-12394D7C659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41ED84D6-C7F4-454D-9BCE-690DFEBF43B8}" type="datetimeFigureOut">
              <a:rPr lang="en-US" smtClean="0"/>
              <a:t>7/18/13</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E847B4A2-5E8A-5C4D-9104-12394D7C659A}" type="slidenum">
              <a:rPr lang="en-US" smtClean="0"/>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1ED84D6-C7F4-454D-9BCE-690DFEBF43B8}" type="datetimeFigureOut">
              <a:rPr lang="en-US" smtClean="0"/>
              <a:t>7/18/13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47B4A2-5E8A-5C4D-9104-12394D7C659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ED84D6-C7F4-454D-9BCE-690DFEBF43B8}" type="datetimeFigureOut">
              <a:rPr lang="en-US" smtClean="0"/>
              <a:t>7/18/13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47B4A2-5E8A-5C4D-9104-12394D7C659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41ED84D6-C7F4-454D-9BCE-690DFEBF43B8}" type="datetimeFigureOut">
              <a:rPr lang="en-US" smtClean="0"/>
              <a:t>7/18/13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47B4A2-5E8A-5C4D-9104-12394D7C659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41ED84D6-C7F4-454D-9BCE-690DFEBF43B8}" type="datetimeFigureOut">
              <a:rPr lang="en-US" smtClean="0"/>
              <a:t>7/18/13</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E847B4A2-5E8A-5C4D-9104-12394D7C659A}" type="slidenum">
              <a:rPr lang="en-US" smtClean="0"/>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5.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8.xml"/><Relationship Id="rId3" Type="http://schemas.openxmlformats.org/officeDocument/2006/relationships/image" Target="../media/image3.emf"/></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7.xml"/><Relationship Id="rId2" Type="http://schemas.openxmlformats.org/officeDocument/2006/relationships/notesSlide" Target="../notesSlides/notesSlide2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81838"/>
            <a:ext cx="8915400" cy="1153305"/>
          </a:xfrm>
        </p:spPr>
        <p:txBody>
          <a:bodyPr>
            <a:normAutofit fontScale="90000"/>
          </a:bodyPr>
          <a:lstStyle/>
          <a:p>
            <a:r>
              <a:rPr lang="en-US" dirty="0" smtClean="0"/>
              <a:t>Special Education for School Administrators</a:t>
            </a:r>
            <a:endParaRPr lang="en-US" dirty="0"/>
          </a:p>
        </p:txBody>
      </p:sp>
      <p:sp>
        <p:nvSpPr>
          <p:cNvPr id="3" name="Subtitle 2"/>
          <p:cNvSpPr>
            <a:spLocks noGrp="1"/>
          </p:cNvSpPr>
          <p:nvPr>
            <p:ph type="subTitle" idx="1"/>
          </p:nvPr>
        </p:nvSpPr>
        <p:spPr/>
        <p:txBody>
          <a:bodyPr/>
          <a:lstStyle/>
          <a:p>
            <a:endParaRPr lang="en-US" dirty="0" smtClean="0"/>
          </a:p>
          <a:p>
            <a:pPr>
              <a:spcBef>
                <a:spcPts val="200"/>
              </a:spcBef>
            </a:pPr>
            <a:r>
              <a:rPr lang="en-US" dirty="0" smtClean="0"/>
              <a:t>Ron Lorenz</a:t>
            </a:r>
          </a:p>
          <a:p>
            <a:pPr>
              <a:spcBef>
                <a:spcPts val="200"/>
              </a:spcBef>
            </a:pPr>
            <a:r>
              <a:rPr lang="en-US" dirty="0" smtClean="0"/>
              <a:t>Director of Student and Staff Services</a:t>
            </a:r>
          </a:p>
          <a:p>
            <a:pPr>
              <a:spcBef>
                <a:spcPts val="200"/>
              </a:spcBef>
            </a:pPr>
            <a:r>
              <a:rPr lang="en-US" dirty="0" smtClean="0"/>
              <a:t>Indianola Community School District </a:t>
            </a:r>
            <a:endParaRPr lang="en-US" dirty="0"/>
          </a:p>
        </p:txBody>
      </p:sp>
    </p:spTree>
    <p:extLst>
      <p:ext uri="{BB962C8B-B14F-4D97-AF65-F5344CB8AC3E}">
        <p14:creationId xmlns:p14="http://schemas.microsoft.com/office/powerpoint/2010/main" val="201174237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49274" y="107576"/>
            <a:ext cx="8042276" cy="773953"/>
          </a:xfrm>
        </p:spPr>
        <p:txBody>
          <a:bodyPr>
            <a:normAutofit fontScale="90000"/>
          </a:bodyPr>
          <a:lstStyle/>
          <a:p>
            <a:pPr algn="r"/>
            <a:r>
              <a:rPr lang="en-US" sz="3600" dirty="0" smtClean="0"/>
              <a:t>What Constitutes “Appropriate”</a:t>
            </a:r>
            <a:endParaRPr lang="en-US" sz="3600" dirty="0"/>
          </a:p>
        </p:txBody>
      </p:sp>
      <p:sp>
        <p:nvSpPr>
          <p:cNvPr id="8" name="Text Placeholder 7"/>
          <p:cNvSpPr>
            <a:spLocks noGrp="1"/>
          </p:cNvSpPr>
          <p:nvPr>
            <p:ph type="body" idx="1"/>
          </p:nvPr>
        </p:nvSpPr>
        <p:spPr>
          <a:xfrm>
            <a:off x="549274" y="1077495"/>
            <a:ext cx="3840480" cy="563829"/>
          </a:xfrm>
        </p:spPr>
        <p:txBody>
          <a:bodyPr/>
          <a:lstStyle/>
          <a:p>
            <a:r>
              <a:rPr lang="en-US" dirty="0" smtClean="0"/>
              <a:t>Rowley Standard</a:t>
            </a:r>
            <a:endParaRPr lang="en-US" dirty="0"/>
          </a:p>
        </p:txBody>
      </p:sp>
      <p:sp>
        <p:nvSpPr>
          <p:cNvPr id="9" name="Content Placeholder 8"/>
          <p:cNvSpPr>
            <a:spLocks noGrp="1"/>
          </p:cNvSpPr>
          <p:nvPr>
            <p:ph sz="half" idx="2"/>
          </p:nvPr>
        </p:nvSpPr>
        <p:spPr>
          <a:xfrm>
            <a:off x="549274" y="1725999"/>
            <a:ext cx="3840480" cy="4217601"/>
          </a:xfrm>
        </p:spPr>
        <p:txBody>
          <a:bodyPr>
            <a:normAutofit fontScale="92500" lnSpcReduction="10000"/>
          </a:bodyPr>
          <a:lstStyle/>
          <a:p>
            <a:pPr>
              <a:buNone/>
            </a:pPr>
            <a:r>
              <a:rPr lang="en-US" sz="2595" dirty="0" smtClean="0">
                <a:solidFill>
                  <a:srgbClr val="000000"/>
                </a:solidFill>
              </a:rPr>
              <a:t>2 criteria for determining appropriateness:</a:t>
            </a:r>
          </a:p>
          <a:p>
            <a:pPr marL="457200" indent="-457200">
              <a:buFont typeface="+mj-lt"/>
              <a:buAutoNum type="arabicParenR"/>
            </a:pPr>
            <a:r>
              <a:rPr lang="en-US" dirty="0" smtClean="0">
                <a:solidFill>
                  <a:srgbClr val="000000"/>
                </a:solidFill>
              </a:rPr>
              <a:t>did the agency comply with the procedural requirements prescribed by the IDEA; and</a:t>
            </a:r>
          </a:p>
          <a:p>
            <a:pPr marL="457200" indent="-457200">
              <a:buFont typeface="+mj-lt"/>
              <a:buAutoNum type="arabicParenR"/>
            </a:pPr>
            <a:r>
              <a:rPr lang="en-US" dirty="0" smtClean="0">
                <a:solidFill>
                  <a:srgbClr val="000000"/>
                </a:solidFill>
              </a:rPr>
              <a:t>was the IEP reasonably calculated to provide the child educational benefits?</a:t>
            </a:r>
          </a:p>
          <a:p>
            <a:pPr marL="457200" indent="-457200">
              <a:buNone/>
            </a:pPr>
            <a:r>
              <a:rPr lang="en-US" sz="1946" dirty="0" smtClean="0">
                <a:solidFill>
                  <a:srgbClr val="000000"/>
                </a:solidFill>
              </a:rPr>
              <a:t>[</a:t>
            </a:r>
            <a:r>
              <a:rPr lang="en-US" sz="1946" i="1" dirty="0" smtClean="0">
                <a:solidFill>
                  <a:srgbClr val="000000"/>
                </a:solidFill>
              </a:rPr>
              <a:t>Board of Education of the </a:t>
            </a:r>
            <a:r>
              <a:rPr lang="en-US" sz="1946" i="1" dirty="0" err="1" smtClean="0">
                <a:solidFill>
                  <a:srgbClr val="000000"/>
                </a:solidFill>
              </a:rPr>
              <a:t>Hendrick</a:t>
            </a:r>
            <a:r>
              <a:rPr lang="en-US" sz="1946" i="1" dirty="0" smtClean="0">
                <a:solidFill>
                  <a:srgbClr val="000000"/>
                </a:solidFill>
              </a:rPr>
              <a:t> Hudson Cent. Sch. Dist. </a:t>
            </a:r>
            <a:r>
              <a:rPr lang="en-US" sz="1946" i="1" dirty="0" err="1" smtClean="0">
                <a:solidFill>
                  <a:srgbClr val="000000"/>
                </a:solidFill>
              </a:rPr>
              <a:t>v</a:t>
            </a:r>
            <a:r>
              <a:rPr lang="en-US" sz="1946" i="1" dirty="0" smtClean="0">
                <a:solidFill>
                  <a:srgbClr val="000000"/>
                </a:solidFill>
              </a:rPr>
              <a:t>. Rowley</a:t>
            </a:r>
            <a:r>
              <a:rPr lang="en-US" sz="1946" dirty="0" smtClean="0">
                <a:solidFill>
                  <a:srgbClr val="000000"/>
                </a:solidFill>
              </a:rPr>
              <a:t>, 553 IDELR 656 (1982)].  </a:t>
            </a:r>
            <a:endParaRPr lang="en-US" sz="1946" dirty="0">
              <a:solidFill>
                <a:srgbClr val="000000"/>
              </a:solidFill>
            </a:endParaRPr>
          </a:p>
        </p:txBody>
      </p:sp>
      <p:sp>
        <p:nvSpPr>
          <p:cNvPr id="10" name="Text Placeholder 9"/>
          <p:cNvSpPr>
            <a:spLocks noGrp="1"/>
          </p:cNvSpPr>
          <p:nvPr>
            <p:ph type="body" sz="quarter" idx="3"/>
          </p:nvPr>
        </p:nvSpPr>
        <p:spPr>
          <a:xfrm>
            <a:off x="4751070" y="1107377"/>
            <a:ext cx="3840480" cy="533947"/>
          </a:xfrm>
        </p:spPr>
        <p:txBody>
          <a:bodyPr/>
          <a:lstStyle/>
          <a:p>
            <a:r>
              <a:rPr lang="en-US" dirty="0" smtClean="0"/>
              <a:t>Chevy vs. Cadillac</a:t>
            </a:r>
            <a:endParaRPr lang="en-US" dirty="0"/>
          </a:p>
        </p:txBody>
      </p:sp>
      <p:sp>
        <p:nvSpPr>
          <p:cNvPr id="11" name="Content Placeholder 10"/>
          <p:cNvSpPr>
            <a:spLocks noGrp="1"/>
          </p:cNvSpPr>
          <p:nvPr>
            <p:ph sz="quarter" idx="4"/>
          </p:nvPr>
        </p:nvSpPr>
        <p:spPr>
          <a:xfrm>
            <a:off x="4751070" y="1725999"/>
            <a:ext cx="4034342" cy="4217601"/>
          </a:xfrm>
        </p:spPr>
        <p:txBody>
          <a:bodyPr>
            <a:normAutofit/>
          </a:bodyPr>
          <a:lstStyle/>
          <a:p>
            <a:r>
              <a:rPr lang="en-US" dirty="0" smtClean="0">
                <a:solidFill>
                  <a:srgbClr val="000000"/>
                </a:solidFill>
              </a:rPr>
              <a:t>Districts not required to maximize a student’s educational performance or provide best possible education </a:t>
            </a:r>
          </a:p>
          <a:p>
            <a:r>
              <a:rPr lang="en-US" dirty="0" smtClean="0">
                <a:solidFill>
                  <a:srgbClr val="000000"/>
                </a:solidFill>
              </a:rPr>
              <a:t>District must provide a “basic floor of opportunity” rather than a ceiling</a:t>
            </a:r>
          </a:p>
          <a:p>
            <a:pPr>
              <a:buNone/>
            </a:pPr>
            <a:r>
              <a:rPr lang="en-US" sz="1800" dirty="0" smtClean="0">
                <a:solidFill>
                  <a:srgbClr val="000000"/>
                </a:solidFill>
              </a:rPr>
              <a:t>[</a:t>
            </a:r>
            <a:r>
              <a:rPr lang="en-US" sz="1800" i="1" dirty="0" smtClean="0">
                <a:solidFill>
                  <a:srgbClr val="000000"/>
                </a:solidFill>
              </a:rPr>
              <a:t>Doe </a:t>
            </a:r>
            <a:r>
              <a:rPr lang="en-US" sz="1800" i="1" dirty="0" err="1" smtClean="0">
                <a:solidFill>
                  <a:srgbClr val="000000"/>
                </a:solidFill>
              </a:rPr>
              <a:t>v</a:t>
            </a:r>
            <a:r>
              <a:rPr lang="en-US" sz="1800" i="1" dirty="0" smtClean="0">
                <a:solidFill>
                  <a:srgbClr val="000000"/>
                </a:solidFill>
              </a:rPr>
              <a:t>. Board of Education of Tullahoma City Sch</a:t>
            </a:r>
            <a:r>
              <a:rPr lang="en-US" sz="1800" dirty="0" smtClean="0">
                <a:solidFill>
                  <a:srgbClr val="000000"/>
                </a:solidFill>
              </a:rPr>
              <a:t>., 20 IDELR 617 (6th Cir. 1993)].  </a:t>
            </a:r>
          </a:p>
          <a:p>
            <a:endParaRPr lang="en-US" dirty="0"/>
          </a:p>
        </p:txBody>
      </p:sp>
    </p:spTree>
    <p:extLst>
      <p:ext uri="{BB962C8B-B14F-4D97-AF65-F5344CB8AC3E}">
        <p14:creationId xmlns:p14="http://schemas.microsoft.com/office/powerpoint/2010/main" val="397765206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338667" y="227104"/>
            <a:ext cx="8461686" cy="803836"/>
          </a:xfrm>
        </p:spPr>
        <p:txBody>
          <a:bodyPr/>
          <a:lstStyle/>
          <a:p>
            <a:pPr algn="r"/>
            <a:r>
              <a:rPr lang="en-US" dirty="0" smtClean="0"/>
              <a:t>“Appropriateness”</a:t>
            </a:r>
            <a:endParaRPr lang="en-US" dirty="0"/>
          </a:p>
        </p:txBody>
      </p:sp>
      <p:sp>
        <p:nvSpPr>
          <p:cNvPr id="10" name="Text Placeholder 9"/>
          <p:cNvSpPr>
            <a:spLocks noGrp="1"/>
          </p:cNvSpPr>
          <p:nvPr>
            <p:ph type="body" idx="1"/>
          </p:nvPr>
        </p:nvSpPr>
        <p:spPr>
          <a:xfrm>
            <a:off x="549274" y="1049817"/>
            <a:ext cx="3840480" cy="548889"/>
          </a:xfrm>
        </p:spPr>
        <p:txBody>
          <a:bodyPr/>
          <a:lstStyle/>
          <a:p>
            <a:r>
              <a:rPr lang="en-US" dirty="0" smtClean="0"/>
              <a:t>Meaningful Benefit</a:t>
            </a:r>
            <a:endParaRPr lang="en-US" dirty="0"/>
          </a:p>
        </p:txBody>
      </p:sp>
      <p:sp>
        <p:nvSpPr>
          <p:cNvPr id="8" name="Content Placeholder 7"/>
          <p:cNvSpPr>
            <a:spLocks noGrp="1"/>
          </p:cNvSpPr>
          <p:nvPr>
            <p:ph sz="half" idx="2"/>
          </p:nvPr>
        </p:nvSpPr>
        <p:spPr>
          <a:xfrm>
            <a:off x="464608" y="1766965"/>
            <a:ext cx="3763516" cy="4594119"/>
          </a:xfrm>
        </p:spPr>
        <p:txBody>
          <a:bodyPr>
            <a:normAutofit fontScale="92500" lnSpcReduction="20000"/>
          </a:bodyPr>
          <a:lstStyle/>
          <a:p>
            <a:r>
              <a:rPr lang="en-US" sz="2000" dirty="0" smtClean="0">
                <a:solidFill>
                  <a:srgbClr val="000000"/>
                </a:solidFill>
              </a:rPr>
              <a:t>3</a:t>
            </a:r>
            <a:r>
              <a:rPr lang="en-US" sz="2000" baseline="30000" dirty="0" smtClean="0">
                <a:solidFill>
                  <a:srgbClr val="000000"/>
                </a:solidFill>
              </a:rPr>
              <a:t>rd</a:t>
            </a:r>
            <a:r>
              <a:rPr lang="en-US" sz="2000" dirty="0" smtClean="0">
                <a:solidFill>
                  <a:srgbClr val="000000"/>
                </a:solidFill>
              </a:rPr>
              <a:t> Circuit Court interpreted  </a:t>
            </a:r>
            <a:r>
              <a:rPr lang="en-US" sz="2000" i="1" dirty="0" smtClean="0">
                <a:solidFill>
                  <a:srgbClr val="000000"/>
                </a:solidFill>
              </a:rPr>
              <a:t>Rowley</a:t>
            </a:r>
            <a:r>
              <a:rPr lang="en-US" sz="2000" dirty="0" smtClean="0">
                <a:solidFill>
                  <a:srgbClr val="000000"/>
                </a:solidFill>
              </a:rPr>
              <a:t> requirement of providing “some educational benefit” to mean more than “de </a:t>
            </a:r>
            <a:r>
              <a:rPr lang="en-US" sz="2000" dirty="0" err="1" smtClean="0">
                <a:solidFill>
                  <a:srgbClr val="000000"/>
                </a:solidFill>
              </a:rPr>
              <a:t>minimus</a:t>
            </a:r>
            <a:r>
              <a:rPr lang="en-US" sz="2000" dirty="0" smtClean="0">
                <a:solidFill>
                  <a:srgbClr val="000000"/>
                </a:solidFill>
              </a:rPr>
              <a:t>” benefit</a:t>
            </a:r>
          </a:p>
          <a:p>
            <a:r>
              <a:rPr lang="en-US" sz="2000" dirty="0" smtClean="0">
                <a:solidFill>
                  <a:srgbClr val="000000"/>
                </a:solidFill>
              </a:rPr>
              <a:t>IDEA demands “. . .more than a trivial educational benefit” and actually requires an IEP to provide "significant learning" and confer "meaningful benefit." </a:t>
            </a:r>
          </a:p>
          <a:p>
            <a:pPr>
              <a:buNone/>
            </a:pPr>
            <a:r>
              <a:rPr lang="en-US" sz="2000" dirty="0" smtClean="0">
                <a:solidFill>
                  <a:srgbClr val="000000"/>
                </a:solidFill>
              </a:rPr>
              <a:t>[</a:t>
            </a:r>
            <a:r>
              <a:rPr lang="en-US" sz="2000" i="1" dirty="0" smtClean="0">
                <a:solidFill>
                  <a:srgbClr val="000000"/>
                </a:solidFill>
              </a:rPr>
              <a:t>Polk </a:t>
            </a:r>
            <a:r>
              <a:rPr lang="en-US" sz="2000" i="1" dirty="0" err="1" smtClean="0">
                <a:solidFill>
                  <a:srgbClr val="000000"/>
                </a:solidFill>
              </a:rPr>
              <a:t>v</a:t>
            </a:r>
            <a:r>
              <a:rPr lang="en-US" sz="2000" i="1" dirty="0" smtClean="0">
                <a:solidFill>
                  <a:srgbClr val="000000"/>
                </a:solidFill>
              </a:rPr>
              <a:t>. Central Susquehanna Intermediate Unit 16</a:t>
            </a:r>
            <a:r>
              <a:rPr lang="en-US" sz="2000" dirty="0" smtClean="0">
                <a:solidFill>
                  <a:srgbClr val="000000"/>
                </a:solidFill>
              </a:rPr>
              <a:t>, 441 IDELR 130 (3d Cir. 1988)]. </a:t>
            </a:r>
            <a:endParaRPr lang="en-US" sz="2000" dirty="0">
              <a:solidFill>
                <a:srgbClr val="000000"/>
              </a:solidFill>
            </a:endParaRPr>
          </a:p>
        </p:txBody>
      </p:sp>
      <p:sp>
        <p:nvSpPr>
          <p:cNvPr id="11" name="Text Placeholder 10"/>
          <p:cNvSpPr>
            <a:spLocks noGrp="1"/>
          </p:cNvSpPr>
          <p:nvPr>
            <p:ph type="body" sz="quarter" idx="3"/>
          </p:nvPr>
        </p:nvSpPr>
        <p:spPr>
          <a:xfrm>
            <a:off x="4751070" y="1049817"/>
            <a:ext cx="3840480" cy="548889"/>
          </a:xfrm>
        </p:spPr>
        <p:txBody>
          <a:bodyPr/>
          <a:lstStyle/>
          <a:p>
            <a:r>
              <a:rPr lang="en-US" dirty="0" smtClean="0"/>
              <a:t>Adequate Progress</a:t>
            </a:r>
            <a:endParaRPr lang="en-US" dirty="0"/>
          </a:p>
        </p:txBody>
      </p:sp>
      <p:sp>
        <p:nvSpPr>
          <p:cNvPr id="12" name="Content Placeholder 11"/>
          <p:cNvSpPr>
            <a:spLocks noGrp="1"/>
          </p:cNvSpPr>
          <p:nvPr>
            <p:ph sz="quarter" idx="4"/>
          </p:nvPr>
        </p:nvSpPr>
        <p:spPr>
          <a:xfrm>
            <a:off x="4228124" y="1687817"/>
            <a:ext cx="4572229" cy="4594119"/>
          </a:xfrm>
        </p:spPr>
        <p:txBody>
          <a:bodyPr>
            <a:noAutofit/>
          </a:bodyPr>
          <a:lstStyle/>
          <a:p>
            <a:r>
              <a:rPr lang="en-US" i="1" dirty="0" smtClean="0">
                <a:solidFill>
                  <a:srgbClr val="000000"/>
                </a:solidFill>
              </a:rPr>
              <a:t>Rowley</a:t>
            </a:r>
            <a:r>
              <a:rPr lang="en-US" dirty="0" smtClean="0">
                <a:solidFill>
                  <a:srgbClr val="000000"/>
                </a:solidFill>
              </a:rPr>
              <a:t> suggested even though grade reports are not only indicator of FAPE, the fact that an entitled student earned passing marks and successfully progressed from grade to grade indicates a level of progress that strongly suggests FAPE </a:t>
            </a:r>
          </a:p>
          <a:p>
            <a:r>
              <a:rPr lang="en-US" dirty="0" smtClean="0">
                <a:solidFill>
                  <a:srgbClr val="000000"/>
                </a:solidFill>
              </a:rPr>
              <a:t>A subsequent Supreme Court decision reiterated that report cards and class advancement are not necessarily an indication a student is receiving FAPE, and clarified that “…an evaluation of the student’s circumstances as a whole is still required” </a:t>
            </a:r>
            <a:r>
              <a:rPr lang="en-US" sz="1600" dirty="0" smtClean="0">
                <a:solidFill>
                  <a:srgbClr val="000000"/>
                </a:solidFill>
              </a:rPr>
              <a:t>[</a:t>
            </a:r>
            <a:r>
              <a:rPr lang="en-US" sz="1600" i="1" dirty="0" smtClean="0">
                <a:solidFill>
                  <a:srgbClr val="000000"/>
                </a:solidFill>
              </a:rPr>
              <a:t>Hall v. Vance County Board of Education</a:t>
            </a:r>
            <a:r>
              <a:rPr lang="en-US" sz="1600" dirty="0" smtClean="0">
                <a:solidFill>
                  <a:srgbClr val="000000"/>
                </a:solidFill>
              </a:rPr>
              <a:t>, 557 IDELR 155 (4th Cir. 1985)]. </a:t>
            </a:r>
            <a:endParaRPr lang="en-US" sz="1600" dirty="0">
              <a:solidFill>
                <a:srgbClr val="000000"/>
              </a:solidFill>
            </a:endParaRPr>
          </a:p>
        </p:txBody>
      </p:sp>
    </p:spTree>
    <p:extLst>
      <p:ext uri="{BB962C8B-B14F-4D97-AF65-F5344CB8AC3E}">
        <p14:creationId xmlns:p14="http://schemas.microsoft.com/office/powerpoint/2010/main" val="389485992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7" name="Rectangle 5"/>
          <p:cNvSpPr>
            <a:spLocks noGrp="1" noChangeArrowheads="1"/>
          </p:cNvSpPr>
          <p:nvPr>
            <p:ph type="title"/>
          </p:nvPr>
        </p:nvSpPr>
        <p:spPr>
          <a:xfrm>
            <a:off x="685800" y="423863"/>
            <a:ext cx="7772400" cy="533400"/>
          </a:xfrm>
        </p:spPr>
        <p:txBody>
          <a:bodyPr>
            <a:normAutofit fontScale="90000"/>
          </a:bodyPr>
          <a:lstStyle/>
          <a:p>
            <a:pPr algn="r"/>
            <a:r>
              <a:rPr lang="en-US" sz="3200" dirty="0"/>
              <a:t>What are the implications of FAPE?</a:t>
            </a:r>
            <a:endParaRPr lang="en-US" sz="4000" dirty="0"/>
          </a:p>
        </p:txBody>
      </p:sp>
      <p:sp>
        <p:nvSpPr>
          <p:cNvPr id="59398" name="Rectangle 6"/>
          <p:cNvSpPr>
            <a:spLocks noGrp="1" noChangeArrowheads="1"/>
          </p:cNvSpPr>
          <p:nvPr>
            <p:ph sz="half" idx="1"/>
          </p:nvPr>
        </p:nvSpPr>
        <p:spPr>
          <a:xfrm>
            <a:off x="685800" y="1295400"/>
            <a:ext cx="3810000" cy="4114800"/>
          </a:xfrm>
        </p:spPr>
        <p:txBody>
          <a:bodyPr>
            <a:noAutofit/>
          </a:bodyPr>
          <a:lstStyle/>
          <a:p>
            <a:pPr>
              <a:lnSpc>
                <a:spcPct val="90000"/>
              </a:lnSpc>
              <a:buFont typeface="Wingdings 2" pitchFamily="26" charset="2"/>
              <a:buChar char="R"/>
            </a:pPr>
            <a:r>
              <a:rPr lang="en-US" sz="1800" dirty="0">
                <a:solidFill>
                  <a:srgbClr val="000000"/>
                </a:solidFill>
              </a:rPr>
              <a:t>A free appropriate public education must be available to all children residing in the state through their twenty–first birthday, including children with disabilities who have been </a:t>
            </a:r>
            <a:r>
              <a:rPr lang="en-US" sz="1800" b="1" i="1" dirty="0">
                <a:solidFill>
                  <a:srgbClr val="000000"/>
                </a:solidFill>
              </a:rPr>
              <a:t>suspended or expelled</a:t>
            </a:r>
            <a:r>
              <a:rPr lang="en-US" sz="1800" dirty="0">
                <a:solidFill>
                  <a:srgbClr val="000000"/>
                </a:solidFill>
              </a:rPr>
              <a:t> from school</a:t>
            </a:r>
          </a:p>
          <a:p>
            <a:pPr>
              <a:lnSpc>
                <a:spcPct val="90000"/>
              </a:lnSpc>
              <a:buFont typeface="Wingdings 2" pitchFamily="26" charset="2"/>
              <a:buChar char="R"/>
            </a:pPr>
            <a:r>
              <a:rPr lang="en-US" sz="1800" dirty="0">
                <a:solidFill>
                  <a:srgbClr val="000000"/>
                </a:solidFill>
              </a:rPr>
              <a:t>The state must </a:t>
            </a:r>
            <a:r>
              <a:rPr lang="en-US" sz="1800" b="1" i="1" dirty="0">
                <a:solidFill>
                  <a:srgbClr val="000000"/>
                </a:solidFill>
              </a:rPr>
              <a:t>not</a:t>
            </a:r>
            <a:r>
              <a:rPr lang="en-US" sz="1800" dirty="0">
                <a:solidFill>
                  <a:srgbClr val="000000"/>
                </a:solidFill>
              </a:rPr>
              <a:t> use a funding mechanism by which funds are distributed </a:t>
            </a:r>
            <a:r>
              <a:rPr lang="en-US" sz="1800" b="1" i="1" dirty="0">
                <a:solidFill>
                  <a:srgbClr val="000000"/>
                </a:solidFill>
              </a:rPr>
              <a:t>on the basis of the type of setting</a:t>
            </a:r>
            <a:r>
              <a:rPr lang="en-US" sz="1800" dirty="0">
                <a:solidFill>
                  <a:srgbClr val="000000"/>
                </a:solidFill>
              </a:rPr>
              <a:t> in which a child is served or which </a:t>
            </a:r>
            <a:r>
              <a:rPr lang="en-US" sz="1800" b="1" i="1" dirty="0">
                <a:solidFill>
                  <a:srgbClr val="000000"/>
                </a:solidFill>
              </a:rPr>
              <a:t>will result in the failure to provide a child with a disability FAPE</a:t>
            </a:r>
            <a:r>
              <a:rPr lang="en-US" sz="1800" dirty="0">
                <a:solidFill>
                  <a:srgbClr val="000000"/>
                </a:solidFill>
              </a:rPr>
              <a:t> according to the unique needs of the child, as described in the child’s IEP</a:t>
            </a:r>
          </a:p>
        </p:txBody>
      </p:sp>
      <p:sp>
        <p:nvSpPr>
          <p:cNvPr id="59399" name="Rectangle 7"/>
          <p:cNvSpPr>
            <a:spLocks noGrp="1" noChangeArrowheads="1"/>
          </p:cNvSpPr>
          <p:nvPr>
            <p:ph sz="half" idx="2"/>
          </p:nvPr>
        </p:nvSpPr>
        <p:spPr>
          <a:xfrm>
            <a:off x="4648200" y="1295400"/>
            <a:ext cx="3810000" cy="4114800"/>
          </a:xfrm>
        </p:spPr>
        <p:txBody>
          <a:bodyPr/>
          <a:lstStyle/>
          <a:p>
            <a:pPr>
              <a:lnSpc>
                <a:spcPct val="90000"/>
              </a:lnSpc>
              <a:buFont typeface="Wingdings 2" pitchFamily="26" charset="2"/>
              <a:buChar char="R"/>
            </a:pPr>
            <a:r>
              <a:rPr lang="en-US" sz="1800" dirty="0">
                <a:solidFill>
                  <a:srgbClr val="000000"/>
                </a:solidFill>
              </a:rPr>
              <a:t>Each public agency must ensure that </a:t>
            </a:r>
            <a:r>
              <a:rPr lang="en-US" sz="1800" b="1" i="1" dirty="0">
                <a:solidFill>
                  <a:srgbClr val="000000"/>
                </a:solidFill>
              </a:rPr>
              <a:t>extended school year services</a:t>
            </a:r>
            <a:r>
              <a:rPr lang="en-US" sz="1800" dirty="0">
                <a:solidFill>
                  <a:srgbClr val="000000"/>
                </a:solidFill>
              </a:rPr>
              <a:t> are available as necessary to provide FAPE</a:t>
            </a:r>
          </a:p>
          <a:p>
            <a:pPr>
              <a:lnSpc>
                <a:spcPct val="90000"/>
              </a:lnSpc>
              <a:buFont typeface="Wingdings 2" pitchFamily="26" charset="2"/>
              <a:buChar char="R"/>
            </a:pPr>
            <a:r>
              <a:rPr lang="en-US" sz="1800" b="1" i="1" dirty="0">
                <a:solidFill>
                  <a:srgbClr val="000000"/>
                </a:solidFill>
              </a:rPr>
              <a:t> Physical education services</a:t>
            </a:r>
            <a:r>
              <a:rPr lang="en-US" sz="1800" dirty="0">
                <a:solidFill>
                  <a:srgbClr val="000000"/>
                </a:solidFill>
              </a:rPr>
              <a:t>, specially designed if necessary, must be made available to every child with a disability receiving FAPE, unless the public agency enrolls children without disabilities and does not provide physical education to children without disabilities in the same grades.</a:t>
            </a:r>
          </a:p>
          <a:p>
            <a:pPr>
              <a:lnSpc>
                <a:spcPct val="90000"/>
              </a:lnSpc>
            </a:pPr>
            <a:endParaRPr lang="en-US" sz="2400" dirty="0">
              <a:solidFill>
                <a:schemeClr val="accent2"/>
              </a:solidFill>
              <a:latin typeface="Times New Roman" pitchFamily="26" charset="0"/>
            </a:endParaRPr>
          </a:p>
        </p:txBody>
      </p:sp>
    </p:spTree>
    <p:extLst>
      <p:ext uri="{BB962C8B-B14F-4D97-AF65-F5344CB8AC3E}">
        <p14:creationId xmlns:p14="http://schemas.microsoft.com/office/powerpoint/2010/main" val="194584796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9" name="Rectangle 5"/>
          <p:cNvSpPr>
            <a:spLocks noGrp="1" noChangeArrowheads="1"/>
          </p:cNvSpPr>
          <p:nvPr>
            <p:ph type="title"/>
          </p:nvPr>
        </p:nvSpPr>
        <p:spPr>
          <a:xfrm>
            <a:off x="685800" y="304800"/>
            <a:ext cx="8077200" cy="867812"/>
          </a:xfrm>
        </p:spPr>
        <p:txBody>
          <a:bodyPr>
            <a:normAutofit fontScale="90000"/>
          </a:bodyPr>
          <a:lstStyle/>
          <a:p>
            <a:pPr algn="r"/>
            <a:r>
              <a:rPr lang="en-US" sz="3200" dirty="0"/>
              <a:t>What are the implications of FAPE?</a:t>
            </a:r>
            <a:endParaRPr lang="en-US" sz="4000" dirty="0"/>
          </a:p>
        </p:txBody>
      </p:sp>
      <p:sp>
        <p:nvSpPr>
          <p:cNvPr id="62470" name="Rectangle 6"/>
          <p:cNvSpPr>
            <a:spLocks noGrp="1" noChangeArrowheads="1"/>
          </p:cNvSpPr>
          <p:nvPr>
            <p:ph sz="half" idx="1"/>
          </p:nvPr>
        </p:nvSpPr>
        <p:spPr>
          <a:xfrm>
            <a:off x="685800" y="1331330"/>
            <a:ext cx="3810000" cy="4114800"/>
          </a:xfrm>
        </p:spPr>
        <p:txBody>
          <a:bodyPr>
            <a:normAutofit fontScale="92500" lnSpcReduction="10000"/>
          </a:bodyPr>
          <a:lstStyle/>
          <a:p>
            <a:pPr>
              <a:lnSpc>
                <a:spcPct val="90000"/>
              </a:lnSpc>
              <a:buFont typeface="Wingdings 2" pitchFamily="26" charset="2"/>
              <a:buChar char="R"/>
            </a:pPr>
            <a:r>
              <a:rPr lang="en-US" sz="1800" b="1" i="1" dirty="0">
                <a:solidFill>
                  <a:srgbClr val="000000"/>
                </a:solidFill>
              </a:rPr>
              <a:t>An LEA or AEA is not required to pay</a:t>
            </a:r>
            <a:r>
              <a:rPr lang="en-US" sz="1800" dirty="0">
                <a:solidFill>
                  <a:srgbClr val="000000"/>
                </a:solidFill>
              </a:rPr>
              <a:t> for the cost of education, including special education and related services, of a child with a disability at a private school or facility </a:t>
            </a:r>
            <a:r>
              <a:rPr lang="en-US" sz="1800" b="1" dirty="0">
                <a:solidFill>
                  <a:srgbClr val="000000"/>
                </a:solidFill>
              </a:rPr>
              <a:t>if</a:t>
            </a:r>
            <a:r>
              <a:rPr lang="en-US" sz="1800" dirty="0">
                <a:solidFill>
                  <a:srgbClr val="000000"/>
                </a:solidFill>
              </a:rPr>
              <a:t> that agency made FAPE available to the child and the </a:t>
            </a:r>
            <a:r>
              <a:rPr lang="en-US" sz="1800" b="1" i="1" dirty="0">
                <a:solidFill>
                  <a:srgbClr val="000000"/>
                </a:solidFill>
              </a:rPr>
              <a:t>parents elected</a:t>
            </a:r>
            <a:r>
              <a:rPr lang="en-US" sz="1800" dirty="0">
                <a:solidFill>
                  <a:srgbClr val="000000"/>
                </a:solidFill>
              </a:rPr>
              <a:t> to place the child in a private school or facility. </a:t>
            </a:r>
          </a:p>
          <a:p>
            <a:pPr>
              <a:lnSpc>
                <a:spcPct val="90000"/>
              </a:lnSpc>
              <a:buFont typeface="Wingdings 2" pitchFamily="26" charset="2"/>
              <a:buChar char="R"/>
            </a:pPr>
            <a:r>
              <a:rPr lang="en-US" sz="1800" dirty="0">
                <a:solidFill>
                  <a:srgbClr val="000000"/>
                </a:solidFill>
              </a:rPr>
              <a:t>A public agency that is responsible for making FAPE available to a child with a disability must obtain </a:t>
            </a:r>
            <a:r>
              <a:rPr lang="en-US" sz="1800" b="1" i="1" dirty="0">
                <a:solidFill>
                  <a:srgbClr val="000000"/>
                </a:solidFill>
              </a:rPr>
              <a:t>informed consent</a:t>
            </a:r>
            <a:r>
              <a:rPr lang="en-US" sz="1800" dirty="0">
                <a:solidFill>
                  <a:srgbClr val="000000"/>
                </a:solidFill>
              </a:rPr>
              <a:t> from the parent of the child before the initial provision of special education and related services to the child</a:t>
            </a:r>
          </a:p>
        </p:txBody>
      </p:sp>
      <p:sp>
        <p:nvSpPr>
          <p:cNvPr id="62471" name="Rectangle 7"/>
          <p:cNvSpPr>
            <a:spLocks noGrp="1" noChangeArrowheads="1"/>
          </p:cNvSpPr>
          <p:nvPr>
            <p:ph sz="half" idx="2"/>
          </p:nvPr>
        </p:nvSpPr>
        <p:spPr>
          <a:xfrm>
            <a:off x="4648200" y="1304877"/>
            <a:ext cx="4114800" cy="4800600"/>
          </a:xfrm>
        </p:spPr>
        <p:txBody>
          <a:bodyPr>
            <a:noAutofit/>
          </a:bodyPr>
          <a:lstStyle/>
          <a:p>
            <a:pPr>
              <a:lnSpc>
                <a:spcPct val="90000"/>
              </a:lnSpc>
              <a:buFont typeface="Wingdings 2" pitchFamily="26" charset="2"/>
              <a:buChar char="R"/>
            </a:pPr>
            <a:r>
              <a:rPr lang="en-US" sz="1800" dirty="0">
                <a:solidFill>
                  <a:srgbClr val="000000"/>
                </a:solidFill>
              </a:rPr>
              <a:t>If a </a:t>
            </a:r>
            <a:r>
              <a:rPr lang="en-US" sz="1800" b="1" i="1" dirty="0">
                <a:solidFill>
                  <a:srgbClr val="000000"/>
                </a:solidFill>
              </a:rPr>
              <a:t>child with a disability who had an IEP that was in effect</a:t>
            </a:r>
            <a:r>
              <a:rPr lang="en-US" sz="1800" dirty="0">
                <a:solidFill>
                  <a:srgbClr val="000000"/>
                </a:solidFill>
              </a:rPr>
              <a:t> in a previous public agency in this state transfers to a new public agency in this state and enrolls in a new school within the same school year, the new public agency, in consultation with the parents, </a:t>
            </a:r>
            <a:r>
              <a:rPr lang="en-US" sz="1800" b="1" i="1" dirty="0">
                <a:solidFill>
                  <a:srgbClr val="000000"/>
                </a:solidFill>
              </a:rPr>
              <a:t>must provide FAPE</a:t>
            </a:r>
            <a:r>
              <a:rPr lang="en-US" sz="1800" dirty="0">
                <a:solidFill>
                  <a:srgbClr val="000000"/>
                </a:solidFill>
              </a:rPr>
              <a:t> to the child including services comparable to those described in the child’s IEP from the previous public agency until the new public agency either:</a:t>
            </a:r>
            <a:endParaRPr lang="en-US" sz="1800" dirty="0" smtClean="0">
              <a:solidFill>
                <a:srgbClr val="000000"/>
              </a:solidFill>
            </a:endParaRPr>
          </a:p>
          <a:p>
            <a:pPr marL="692150" lvl="1" indent="-342900">
              <a:lnSpc>
                <a:spcPct val="90000"/>
              </a:lnSpc>
              <a:buFont typeface="+mj-lt"/>
              <a:buAutoNum type="alphaLcPeriod"/>
            </a:pPr>
            <a:r>
              <a:rPr lang="en-US" sz="1600" dirty="0" smtClean="0">
                <a:solidFill>
                  <a:srgbClr val="000000"/>
                </a:solidFill>
              </a:rPr>
              <a:t>Adopts </a:t>
            </a:r>
            <a:r>
              <a:rPr lang="en-US" sz="1600" dirty="0">
                <a:solidFill>
                  <a:srgbClr val="000000"/>
                </a:solidFill>
              </a:rPr>
              <a:t>the child’s IEP from the previous public agency; or</a:t>
            </a:r>
            <a:endParaRPr lang="en-US" sz="1600" dirty="0" smtClean="0">
              <a:solidFill>
                <a:srgbClr val="000000"/>
              </a:solidFill>
            </a:endParaRPr>
          </a:p>
          <a:p>
            <a:pPr marL="692150" lvl="1" indent="-342900">
              <a:lnSpc>
                <a:spcPct val="90000"/>
              </a:lnSpc>
              <a:buFont typeface="+mj-lt"/>
              <a:buAutoNum type="alphaLcPeriod"/>
            </a:pPr>
            <a:r>
              <a:rPr lang="en-US" sz="1600" dirty="0" smtClean="0">
                <a:solidFill>
                  <a:srgbClr val="000000"/>
                </a:solidFill>
              </a:rPr>
              <a:t>Develops</a:t>
            </a:r>
            <a:r>
              <a:rPr lang="en-US" sz="1600" dirty="0">
                <a:solidFill>
                  <a:srgbClr val="000000"/>
                </a:solidFill>
              </a:rPr>
              <a:t>, adopts, and implements a new IEP that meets the applicable requirements in these rules</a:t>
            </a:r>
          </a:p>
        </p:txBody>
      </p:sp>
    </p:spTree>
    <p:extLst>
      <p:ext uri="{BB962C8B-B14F-4D97-AF65-F5344CB8AC3E}">
        <p14:creationId xmlns:p14="http://schemas.microsoft.com/office/powerpoint/2010/main" val="1830910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5"/>
          <p:cNvSpPr>
            <a:spLocks noGrp="1" noChangeArrowheads="1"/>
          </p:cNvSpPr>
          <p:nvPr>
            <p:ph type="title"/>
          </p:nvPr>
        </p:nvSpPr>
        <p:spPr>
          <a:xfrm>
            <a:off x="685800" y="457200"/>
            <a:ext cx="7772400" cy="838200"/>
          </a:xfrm>
        </p:spPr>
        <p:txBody>
          <a:bodyPr/>
          <a:lstStyle/>
          <a:p>
            <a:pPr algn="r"/>
            <a:r>
              <a:rPr lang="en-US" sz="4000" dirty="0"/>
              <a:t>What does LRE mean?</a:t>
            </a:r>
          </a:p>
        </p:txBody>
      </p:sp>
      <p:sp>
        <p:nvSpPr>
          <p:cNvPr id="18438" name="Rectangle 6"/>
          <p:cNvSpPr>
            <a:spLocks noGrp="1" noChangeArrowheads="1"/>
          </p:cNvSpPr>
          <p:nvPr>
            <p:ph sz="half" idx="1"/>
          </p:nvPr>
        </p:nvSpPr>
        <p:spPr>
          <a:xfrm>
            <a:off x="685800" y="1600200"/>
            <a:ext cx="7772400" cy="3962400"/>
          </a:xfrm>
        </p:spPr>
        <p:txBody>
          <a:bodyPr>
            <a:normAutofit lnSpcReduction="10000"/>
          </a:bodyPr>
          <a:lstStyle/>
          <a:p>
            <a:pPr>
              <a:buFontTx/>
              <a:buNone/>
            </a:pPr>
            <a:r>
              <a:rPr lang="en-US" sz="2400" b="1" i="1" dirty="0">
                <a:solidFill>
                  <a:srgbClr val="000000"/>
                </a:solidFill>
              </a:rPr>
              <a:t>Least Restrictive Environment:</a:t>
            </a:r>
            <a:endParaRPr lang="en-US" sz="2000" b="1" i="1" dirty="0">
              <a:solidFill>
                <a:srgbClr val="000000"/>
              </a:solidFill>
            </a:endParaRPr>
          </a:p>
          <a:p>
            <a:pPr>
              <a:buFont typeface="Zapf Dingbats" pitchFamily="26" charset="2"/>
              <a:buChar char=""/>
            </a:pPr>
            <a:r>
              <a:rPr lang="en-US" sz="2000" b="1" i="1" dirty="0">
                <a:solidFill>
                  <a:srgbClr val="000000"/>
                </a:solidFill>
              </a:rPr>
              <a:t>To the maximum extent appropriate</a:t>
            </a:r>
            <a:r>
              <a:rPr lang="en-US" sz="2000" dirty="0">
                <a:solidFill>
                  <a:srgbClr val="000000"/>
                </a:solidFill>
              </a:rPr>
              <a:t>, children with disabilities, including children in public or private institutions or other care facilities, must be</a:t>
            </a:r>
            <a:r>
              <a:rPr lang="en-US" sz="2000" i="1" dirty="0">
                <a:solidFill>
                  <a:srgbClr val="000000"/>
                </a:solidFill>
              </a:rPr>
              <a:t> </a:t>
            </a:r>
            <a:r>
              <a:rPr lang="en-US" sz="2000" b="1" i="1" dirty="0">
                <a:solidFill>
                  <a:srgbClr val="000000"/>
                </a:solidFill>
              </a:rPr>
              <a:t>educated with children who are non-disabled</a:t>
            </a:r>
            <a:r>
              <a:rPr lang="en-US" sz="2000" dirty="0">
                <a:solidFill>
                  <a:srgbClr val="000000"/>
                </a:solidFill>
              </a:rPr>
              <a:t>; and</a:t>
            </a:r>
          </a:p>
          <a:p>
            <a:pPr>
              <a:buFont typeface="Zapf Dingbats" pitchFamily="26" charset="2"/>
              <a:buChar char=""/>
            </a:pPr>
            <a:r>
              <a:rPr lang="en-US" sz="2000" dirty="0">
                <a:solidFill>
                  <a:srgbClr val="000000"/>
                </a:solidFill>
              </a:rPr>
              <a:t>Special classes, separate schooling, or other removal of children with disabilities from the general education environment should </a:t>
            </a:r>
            <a:r>
              <a:rPr lang="en-US" sz="2000" i="1" dirty="0">
                <a:solidFill>
                  <a:srgbClr val="000000"/>
                </a:solidFill>
              </a:rPr>
              <a:t>occur </a:t>
            </a:r>
            <a:r>
              <a:rPr lang="en-US" sz="2000" b="1" i="1" dirty="0">
                <a:solidFill>
                  <a:srgbClr val="000000"/>
                </a:solidFill>
              </a:rPr>
              <a:t>only if the nature or severity of the disability is such that education in regular classes with the use of supplementary aids and services cannot be achieved satisfactorily</a:t>
            </a:r>
            <a:endParaRPr lang="en-US" sz="2000" i="1" dirty="0">
              <a:solidFill>
                <a:srgbClr val="000000"/>
              </a:solidFill>
            </a:endParaRPr>
          </a:p>
        </p:txBody>
      </p:sp>
    </p:spTree>
    <p:extLst>
      <p:ext uri="{BB962C8B-B14F-4D97-AF65-F5344CB8AC3E}">
        <p14:creationId xmlns:p14="http://schemas.microsoft.com/office/powerpoint/2010/main" val="196382302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7" name="Rectangle 5"/>
          <p:cNvSpPr>
            <a:spLocks noGrp="1" noChangeArrowheads="1"/>
          </p:cNvSpPr>
          <p:nvPr>
            <p:ph type="title"/>
          </p:nvPr>
        </p:nvSpPr>
        <p:spPr>
          <a:xfrm>
            <a:off x="533400" y="396798"/>
            <a:ext cx="7772400" cy="783189"/>
          </a:xfrm>
        </p:spPr>
        <p:txBody>
          <a:bodyPr>
            <a:normAutofit fontScale="90000"/>
          </a:bodyPr>
          <a:lstStyle/>
          <a:p>
            <a:pPr algn="l"/>
            <a:r>
              <a:rPr lang="en-US" sz="3200" dirty="0"/>
              <a:t>What are the implications of LRE?</a:t>
            </a:r>
            <a:endParaRPr lang="en-US" sz="4000" dirty="0"/>
          </a:p>
        </p:txBody>
      </p:sp>
      <p:sp>
        <p:nvSpPr>
          <p:cNvPr id="64518" name="Rectangle 6"/>
          <p:cNvSpPr>
            <a:spLocks noGrp="1" noChangeArrowheads="1"/>
          </p:cNvSpPr>
          <p:nvPr>
            <p:ph sz="half" idx="1"/>
          </p:nvPr>
        </p:nvSpPr>
        <p:spPr>
          <a:xfrm>
            <a:off x="146063" y="1372627"/>
            <a:ext cx="4721529" cy="5238964"/>
          </a:xfrm>
        </p:spPr>
        <p:txBody>
          <a:bodyPr>
            <a:noAutofit/>
          </a:bodyPr>
          <a:lstStyle/>
          <a:p>
            <a:r>
              <a:rPr lang="en-US" sz="1700" dirty="0">
                <a:solidFill>
                  <a:srgbClr val="000000"/>
                </a:solidFill>
              </a:rPr>
              <a:t>The placement decision </a:t>
            </a:r>
            <a:r>
              <a:rPr lang="en-US" sz="1700" b="1" i="1" dirty="0">
                <a:solidFill>
                  <a:srgbClr val="000000"/>
                </a:solidFill>
              </a:rPr>
              <a:t>shall</a:t>
            </a:r>
            <a:r>
              <a:rPr lang="en-US" sz="1700" dirty="0">
                <a:solidFill>
                  <a:srgbClr val="000000"/>
                </a:solidFill>
              </a:rPr>
              <a:t> be made:</a:t>
            </a:r>
            <a:endParaRPr lang="en-US" sz="1700" dirty="0" smtClean="0">
              <a:solidFill>
                <a:srgbClr val="000000"/>
              </a:solidFill>
            </a:endParaRPr>
          </a:p>
          <a:p>
            <a:pPr marL="692150" lvl="1" indent="-342900">
              <a:buFont typeface="+mj-lt"/>
              <a:buAutoNum type="arabicParenR"/>
            </a:pPr>
            <a:r>
              <a:rPr lang="en-US" sz="1700" b="1" i="1" dirty="0" smtClean="0">
                <a:solidFill>
                  <a:srgbClr val="000000"/>
                </a:solidFill>
              </a:rPr>
              <a:t> </a:t>
            </a:r>
            <a:r>
              <a:rPr lang="en-US" sz="1700" b="1" i="1" dirty="0">
                <a:solidFill>
                  <a:srgbClr val="000000"/>
                </a:solidFill>
              </a:rPr>
              <a:t>By a group of persons, including the parents and other persons knowledgeable about the child, the meaning of the evaluation data, and the placement options;</a:t>
            </a:r>
            <a:r>
              <a:rPr lang="en-US" sz="1700" dirty="0">
                <a:solidFill>
                  <a:srgbClr val="000000"/>
                </a:solidFill>
              </a:rPr>
              <a:t> and</a:t>
            </a:r>
            <a:endParaRPr lang="en-US" sz="1700" dirty="0" smtClean="0">
              <a:solidFill>
                <a:srgbClr val="000000"/>
              </a:solidFill>
            </a:endParaRPr>
          </a:p>
          <a:p>
            <a:pPr marL="692150" lvl="1" indent="-342900">
              <a:buFont typeface="+mj-lt"/>
              <a:buAutoNum type="arabicParenR"/>
            </a:pPr>
            <a:r>
              <a:rPr lang="en-US" sz="1700" dirty="0" smtClean="0">
                <a:solidFill>
                  <a:srgbClr val="000000"/>
                </a:solidFill>
              </a:rPr>
              <a:t>In </a:t>
            </a:r>
            <a:r>
              <a:rPr lang="en-US" sz="1700" dirty="0">
                <a:solidFill>
                  <a:srgbClr val="000000"/>
                </a:solidFill>
              </a:rPr>
              <a:t>conformity with the LRE provisions of this chapter</a:t>
            </a:r>
            <a:r>
              <a:rPr lang="en-US" sz="1700" dirty="0" smtClean="0">
                <a:solidFill>
                  <a:srgbClr val="000000"/>
                </a:solidFill>
              </a:rPr>
              <a:t>,  </a:t>
            </a:r>
            <a:r>
              <a:rPr lang="en-US" sz="1700" dirty="0">
                <a:solidFill>
                  <a:srgbClr val="000000"/>
                </a:solidFill>
              </a:rPr>
              <a:t>including rules 41.114(256B,34CFR300) to 41.118(256B, 34CFR300);</a:t>
            </a:r>
          </a:p>
          <a:p>
            <a:r>
              <a:rPr lang="en-US" sz="1700" dirty="0">
                <a:solidFill>
                  <a:srgbClr val="000000"/>
                </a:solidFill>
              </a:rPr>
              <a:t>The child’s placement </a:t>
            </a:r>
            <a:r>
              <a:rPr lang="en-US" sz="1700" b="1" i="1" dirty="0">
                <a:solidFill>
                  <a:srgbClr val="000000"/>
                </a:solidFill>
              </a:rPr>
              <a:t>shall be:</a:t>
            </a:r>
          </a:p>
          <a:p>
            <a:pPr lvl="1">
              <a:buNone/>
            </a:pPr>
            <a:r>
              <a:rPr lang="en-US" sz="1700" b="1" i="1" dirty="0">
                <a:solidFill>
                  <a:srgbClr val="000000"/>
                </a:solidFill>
              </a:rPr>
              <a:t>(1) Determined at least annually;</a:t>
            </a:r>
          </a:p>
          <a:p>
            <a:pPr lvl="1">
              <a:buNone/>
            </a:pPr>
            <a:r>
              <a:rPr lang="en-US" sz="1700" b="1" i="1" dirty="0">
                <a:solidFill>
                  <a:srgbClr val="000000"/>
                </a:solidFill>
              </a:rPr>
              <a:t>(2) Based on the child’s IEP; and</a:t>
            </a:r>
          </a:p>
          <a:p>
            <a:pPr lvl="1">
              <a:buNone/>
            </a:pPr>
            <a:r>
              <a:rPr lang="en-US" sz="1700" b="1" i="1" dirty="0">
                <a:solidFill>
                  <a:srgbClr val="000000"/>
                </a:solidFill>
              </a:rPr>
              <a:t>(3) Located as close as possible to the child’s home;</a:t>
            </a:r>
            <a:endParaRPr lang="en-US" sz="1700" dirty="0">
              <a:solidFill>
                <a:srgbClr val="000000"/>
              </a:solidFill>
            </a:endParaRPr>
          </a:p>
        </p:txBody>
      </p:sp>
      <p:sp>
        <p:nvSpPr>
          <p:cNvPr id="64519" name="Rectangle 7"/>
          <p:cNvSpPr>
            <a:spLocks noGrp="1" noChangeArrowheads="1"/>
          </p:cNvSpPr>
          <p:nvPr>
            <p:ph sz="half" idx="2"/>
          </p:nvPr>
        </p:nvSpPr>
        <p:spPr>
          <a:xfrm>
            <a:off x="4648200" y="1295400"/>
            <a:ext cx="3810000" cy="4114800"/>
          </a:xfrm>
        </p:spPr>
        <p:txBody>
          <a:bodyPr/>
          <a:lstStyle/>
          <a:p>
            <a:pPr>
              <a:lnSpc>
                <a:spcPct val="90000"/>
              </a:lnSpc>
              <a:buFont typeface="Wingdings 2" pitchFamily="26" charset="2"/>
              <a:buChar char="R"/>
            </a:pPr>
            <a:endParaRPr lang="en-US" sz="1800">
              <a:latin typeface="Times New Roman" pitchFamily="26" charset="0"/>
            </a:endParaRPr>
          </a:p>
          <a:p>
            <a:pPr>
              <a:lnSpc>
                <a:spcPct val="90000"/>
              </a:lnSpc>
            </a:pPr>
            <a:endParaRPr lang="en-US" sz="2400">
              <a:solidFill>
                <a:schemeClr val="accent2"/>
              </a:solidFill>
              <a:latin typeface="Times New Roman" pitchFamily="26" charset="0"/>
            </a:endParaRPr>
          </a:p>
        </p:txBody>
      </p:sp>
      <p:sp>
        <p:nvSpPr>
          <p:cNvPr id="64520" name="Rectangle 8"/>
          <p:cNvSpPr>
            <a:spLocks noChangeArrowheads="1"/>
          </p:cNvSpPr>
          <p:nvPr/>
        </p:nvSpPr>
        <p:spPr bwMode="auto">
          <a:xfrm>
            <a:off x="4727568" y="1348051"/>
            <a:ext cx="4191000" cy="4872663"/>
          </a:xfrm>
          <a:prstGeom prst="rect">
            <a:avLst/>
          </a:prstGeom>
          <a:noFill/>
          <a:ln w="9525">
            <a:noFill/>
            <a:miter lim="800000"/>
            <a:headEnd/>
            <a:tailEnd/>
          </a:ln>
        </p:spPr>
        <p:txBody>
          <a:bodyPr>
            <a:prstTxWarp prst="textNoShape">
              <a:avLst/>
            </a:prstTxWarp>
          </a:bodyPr>
          <a:lstStyle/>
          <a:p>
            <a:pPr marL="342900" indent="-342900" eaLnBrk="1" hangingPunct="1">
              <a:spcBef>
                <a:spcPct val="20000"/>
              </a:spcBef>
              <a:buFontTx/>
              <a:buChar char="•"/>
            </a:pPr>
            <a:r>
              <a:rPr lang="en-US" dirty="0">
                <a:solidFill>
                  <a:srgbClr val="000000"/>
                </a:solidFill>
              </a:rPr>
              <a:t>Unless the IEP of a child with a disability requires some other arrangement, the </a:t>
            </a:r>
            <a:r>
              <a:rPr lang="en-US" b="1" i="1" dirty="0">
                <a:solidFill>
                  <a:srgbClr val="000000"/>
                </a:solidFill>
              </a:rPr>
              <a:t>child shall be educated in the school that he or she would attend if nondisabled;</a:t>
            </a:r>
            <a:endParaRPr lang="en-US" dirty="0">
              <a:solidFill>
                <a:srgbClr val="000000"/>
              </a:solidFill>
            </a:endParaRPr>
          </a:p>
          <a:p>
            <a:pPr marL="342900" indent="-342900" eaLnBrk="1" hangingPunct="1">
              <a:spcBef>
                <a:spcPct val="20000"/>
              </a:spcBef>
              <a:buFontTx/>
              <a:buChar char="•"/>
            </a:pPr>
            <a:r>
              <a:rPr lang="en-US" dirty="0">
                <a:solidFill>
                  <a:srgbClr val="000000"/>
                </a:solidFill>
              </a:rPr>
              <a:t>In selecting the LRE, the agency </a:t>
            </a:r>
            <a:r>
              <a:rPr lang="en-US" b="1" i="1" dirty="0">
                <a:solidFill>
                  <a:srgbClr val="000000"/>
                </a:solidFill>
              </a:rPr>
              <a:t>shall consider any</a:t>
            </a:r>
            <a:r>
              <a:rPr lang="en-US" dirty="0">
                <a:solidFill>
                  <a:srgbClr val="000000"/>
                </a:solidFill>
              </a:rPr>
              <a:t> </a:t>
            </a:r>
            <a:r>
              <a:rPr lang="en-US" b="1" i="1" dirty="0">
                <a:solidFill>
                  <a:srgbClr val="000000"/>
                </a:solidFill>
              </a:rPr>
              <a:t>potential harmful effect</a:t>
            </a:r>
            <a:r>
              <a:rPr lang="en-US" dirty="0">
                <a:solidFill>
                  <a:srgbClr val="000000"/>
                </a:solidFill>
              </a:rPr>
              <a:t> on the child or on the quality of services that he or she needs; and</a:t>
            </a:r>
          </a:p>
          <a:p>
            <a:pPr marL="342900" indent="-342900" eaLnBrk="1" hangingPunct="1">
              <a:spcBef>
                <a:spcPct val="20000"/>
              </a:spcBef>
              <a:buFontTx/>
              <a:buChar char="•"/>
            </a:pPr>
            <a:r>
              <a:rPr lang="en-US" dirty="0">
                <a:solidFill>
                  <a:srgbClr val="000000"/>
                </a:solidFill>
              </a:rPr>
              <a:t>A child with a disability </a:t>
            </a:r>
            <a:r>
              <a:rPr lang="en-US" b="1" i="1" dirty="0">
                <a:solidFill>
                  <a:srgbClr val="000000"/>
                </a:solidFill>
              </a:rPr>
              <a:t>shall not be removed from education in age–appropriate regular classrooms solely because of needed modifications in the general education curriculum</a:t>
            </a:r>
            <a:r>
              <a:rPr lang="en-US" b="1" i="1" dirty="0">
                <a:solidFill>
                  <a:schemeClr val="bg2">
                    <a:lumMod val="50000"/>
                  </a:schemeClr>
                </a:solidFill>
              </a:rPr>
              <a:t>.</a:t>
            </a:r>
            <a:endParaRPr lang="en-US" dirty="0">
              <a:solidFill>
                <a:schemeClr val="bg2">
                  <a:lumMod val="50000"/>
                </a:schemeClr>
              </a:solidFill>
            </a:endParaRPr>
          </a:p>
        </p:txBody>
      </p:sp>
    </p:spTree>
    <p:extLst>
      <p:ext uri="{BB962C8B-B14F-4D97-AF65-F5344CB8AC3E}">
        <p14:creationId xmlns:p14="http://schemas.microsoft.com/office/powerpoint/2010/main" val="407810281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5" name="Rectangle 5"/>
          <p:cNvSpPr>
            <a:spLocks noGrp="1" noChangeArrowheads="1"/>
          </p:cNvSpPr>
          <p:nvPr>
            <p:ph type="title"/>
          </p:nvPr>
        </p:nvSpPr>
        <p:spPr>
          <a:xfrm>
            <a:off x="685800" y="344503"/>
            <a:ext cx="7772400" cy="871537"/>
          </a:xfrm>
        </p:spPr>
        <p:txBody>
          <a:bodyPr>
            <a:normAutofit fontScale="90000"/>
          </a:bodyPr>
          <a:lstStyle/>
          <a:p>
            <a:pPr algn="r"/>
            <a:r>
              <a:rPr lang="en-US" sz="3200" dirty="0"/>
              <a:t>What are the implications of LRE?</a:t>
            </a:r>
            <a:endParaRPr lang="en-US" sz="4000" dirty="0"/>
          </a:p>
        </p:txBody>
      </p:sp>
      <p:sp>
        <p:nvSpPr>
          <p:cNvPr id="66566" name="Rectangle 6"/>
          <p:cNvSpPr>
            <a:spLocks noGrp="1" noChangeArrowheads="1"/>
          </p:cNvSpPr>
          <p:nvPr>
            <p:ph sz="half" idx="1"/>
          </p:nvPr>
        </p:nvSpPr>
        <p:spPr>
          <a:xfrm>
            <a:off x="459396" y="1295400"/>
            <a:ext cx="8075004" cy="5082878"/>
          </a:xfrm>
        </p:spPr>
        <p:txBody>
          <a:bodyPr>
            <a:noAutofit/>
          </a:bodyPr>
          <a:lstStyle/>
          <a:p>
            <a:pPr>
              <a:buFontTx/>
              <a:buNone/>
            </a:pPr>
            <a:r>
              <a:rPr lang="en-US" sz="2000" dirty="0">
                <a:solidFill>
                  <a:srgbClr val="000000"/>
                </a:solidFill>
              </a:rPr>
              <a:t>Continuum of Services:</a:t>
            </a:r>
          </a:p>
          <a:p>
            <a:pPr>
              <a:buFont typeface="Wingdings" pitchFamily="26" charset="2"/>
              <a:buChar char="F"/>
            </a:pPr>
            <a:r>
              <a:rPr lang="en-US" sz="2000" dirty="0">
                <a:solidFill>
                  <a:srgbClr val="000000"/>
                </a:solidFill>
              </a:rPr>
              <a:t>Each public agency </a:t>
            </a:r>
            <a:r>
              <a:rPr lang="en-US" sz="2000" b="1" i="1" dirty="0">
                <a:solidFill>
                  <a:srgbClr val="000000"/>
                </a:solidFill>
              </a:rPr>
              <a:t>must ensure that a continuum of alternative services and placements is available</a:t>
            </a:r>
            <a:r>
              <a:rPr lang="en-US" sz="2000" dirty="0">
                <a:solidFill>
                  <a:srgbClr val="000000"/>
                </a:solidFill>
              </a:rPr>
              <a:t> to meet the needs of children with disabilities for special education and related services.</a:t>
            </a:r>
          </a:p>
          <a:p>
            <a:pPr>
              <a:buFont typeface="Wingdings" pitchFamily="26" charset="2"/>
              <a:buChar char="F"/>
            </a:pPr>
            <a:r>
              <a:rPr lang="en-US" sz="2000" dirty="0">
                <a:solidFill>
                  <a:srgbClr val="000000"/>
                </a:solidFill>
              </a:rPr>
              <a:t>The continuum required…must meet the following requirements:</a:t>
            </a:r>
          </a:p>
          <a:p>
            <a:pPr lvl="1">
              <a:buFont typeface="Wingdings 2" pitchFamily="26" charset="2"/>
              <a:buChar char="&lt;"/>
            </a:pPr>
            <a:r>
              <a:rPr lang="en-US" sz="2000" dirty="0">
                <a:solidFill>
                  <a:srgbClr val="000000"/>
                </a:solidFill>
              </a:rPr>
              <a:t>Include the alternative placements listed in the definition of special education under rule 41.39(256B,34CFR300) (instruction in regular classes, special classes, special schools, home instruction, and instruction in hospitals and institutions); and</a:t>
            </a:r>
          </a:p>
          <a:p>
            <a:pPr lvl="1">
              <a:buFont typeface="Wingdings 2" pitchFamily="26" charset="2"/>
              <a:buChar char="&lt;"/>
            </a:pPr>
            <a:r>
              <a:rPr lang="en-US" sz="2000" dirty="0">
                <a:solidFill>
                  <a:srgbClr val="000000"/>
                </a:solidFill>
              </a:rPr>
              <a:t>Make provision for supplementary services, such as resource room or itinerant instruction, to be provided in conjunction with regular class placement.</a:t>
            </a:r>
          </a:p>
        </p:txBody>
      </p:sp>
      <p:sp>
        <p:nvSpPr>
          <p:cNvPr id="66567" name="Rectangle 7"/>
          <p:cNvSpPr>
            <a:spLocks noGrp="1" noChangeArrowheads="1"/>
          </p:cNvSpPr>
          <p:nvPr>
            <p:ph sz="half" idx="2"/>
          </p:nvPr>
        </p:nvSpPr>
        <p:spPr>
          <a:xfrm>
            <a:off x="4648200" y="1295400"/>
            <a:ext cx="3810000" cy="4114800"/>
          </a:xfrm>
        </p:spPr>
        <p:txBody>
          <a:bodyPr/>
          <a:lstStyle/>
          <a:p>
            <a:pPr>
              <a:lnSpc>
                <a:spcPct val="90000"/>
              </a:lnSpc>
              <a:buFont typeface="Wingdings 2" pitchFamily="26" charset="2"/>
              <a:buChar char="R"/>
            </a:pPr>
            <a:endParaRPr lang="en-US" sz="1800">
              <a:latin typeface="Times New Roman" pitchFamily="26" charset="0"/>
            </a:endParaRPr>
          </a:p>
          <a:p>
            <a:pPr>
              <a:lnSpc>
                <a:spcPct val="90000"/>
              </a:lnSpc>
            </a:pPr>
            <a:endParaRPr lang="en-US" sz="2400">
              <a:solidFill>
                <a:schemeClr val="accent2"/>
              </a:solidFill>
              <a:latin typeface="Times New Roman" pitchFamily="26" charset="0"/>
            </a:endParaRPr>
          </a:p>
        </p:txBody>
      </p:sp>
    </p:spTree>
    <p:extLst>
      <p:ext uri="{BB962C8B-B14F-4D97-AF65-F5344CB8AC3E}">
        <p14:creationId xmlns:p14="http://schemas.microsoft.com/office/powerpoint/2010/main" val="366011235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5"/>
          <p:cNvSpPr>
            <a:spLocks noGrp="1" noChangeArrowheads="1"/>
          </p:cNvSpPr>
          <p:nvPr>
            <p:ph type="title"/>
          </p:nvPr>
        </p:nvSpPr>
        <p:spPr>
          <a:xfrm>
            <a:off x="685800" y="304800"/>
            <a:ext cx="7772400" cy="685800"/>
          </a:xfrm>
        </p:spPr>
        <p:txBody>
          <a:bodyPr>
            <a:normAutofit/>
          </a:bodyPr>
          <a:lstStyle/>
          <a:p>
            <a:pPr algn="r"/>
            <a:r>
              <a:rPr lang="en-US" sz="2800" dirty="0"/>
              <a:t>What is Procedural Due Process?</a:t>
            </a:r>
          </a:p>
        </p:txBody>
      </p:sp>
      <p:sp>
        <p:nvSpPr>
          <p:cNvPr id="24582" name="Rectangle 6"/>
          <p:cNvSpPr>
            <a:spLocks noGrp="1" noChangeArrowheads="1"/>
          </p:cNvSpPr>
          <p:nvPr>
            <p:ph sz="half" idx="1"/>
          </p:nvPr>
        </p:nvSpPr>
        <p:spPr>
          <a:xfrm>
            <a:off x="685800" y="1204645"/>
            <a:ext cx="7612076" cy="4267200"/>
          </a:xfrm>
        </p:spPr>
        <p:txBody>
          <a:bodyPr>
            <a:noAutofit/>
          </a:bodyPr>
          <a:lstStyle/>
          <a:p>
            <a:r>
              <a:rPr lang="en-US" sz="2800" dirty="0">
                <a:solidFill>
                  <a:srgbClr val="000000"/>
                </a:solidFill>
              </a:rPr>
              <a:t>Procedural rules and safeguards to ensure the appropriate identification, evaluation, placement, and provision of services to entitled individuals.</a:t>
            </a:r>
            <a:endParaRPr lang="en-US" sz="2800" dirty="0" smtClean="0">
              <a:solidFill>
                <a:srgbClr val="000000"/>
              </a:solidFill>
            </a:endParaRPr>
          </a:p>
          <a:p>
            <a:r>
              <a:rPr lang="en-US" sz="2800" dirty="0" smtClean="0">
                <a:solidFill>
                  <a:srgbClr val="000000"/>
                </a:solidFill>
              </a:rPr>
              <a:t>Procedural safeguards are designed to ensure meaningful parent participation in decisions regarding educational programming &amp; placement.</a:t>
            </a:r>
          </a:p>
          <a:p>
            <a:r>
              <a:rPr lang="en-US" sz="2800" dirty="0" smtClean="0">
                <a:solidFill>
                  <a:srgbClr val="000000"/>
                </a:solidFill>
              </a:rPr>
              <a:t>Parents </a:t>
            </a:r>
            <a:r>
              <a:rPr lang="en-US" sz="2800" dirty="0">
                <a:solidFill>
                  <a:srgbClr val="000000"/>
                </a:solidFill>
              </a:rPr>
              <a:t>have the right to challenge district decisions.</a:t>
            </a:r>
          </a:p>
        </p:txBody>
      </p:sp>
    </p:spTree>
    <p:extLst>
      <p:ext uri="{BB962C8B-B14F-4D97-AF65-F5344CB8AC3E}">
        <p14:creationId xmlns:p14="http://schemas.microsoft.com/office/powerpoint/2010/main" val="20386955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5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458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2"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52717"/>
          </a:xfrm>
        </p:spPr>
        <p:txBody>
          <a:bodyPr/>
          <a:lstStyle/>
          <a:p>
            <a:pPr algn="r"/>
            <a:r>
              <a:rPr lang="en-US" dirty="0" smtClean="0"/>
              <a:t>Notice Requirements</a:t>
            </a:r>
            <a:endParaRPr lang="en-US" dirty="0"/>
          </a:p>
        </p:txBody>
      </p:sp>
      <p:sp>
        <p:nvSpPr>
          <p:cNvPr id="3" name="Content Placeholder 2"/>
          <p:cNvSpPr>
            <a:spLocks noGrp="1"/>
          </p:cNvSpPr>
          <p:nvPr>
            <p:ph sz="half" idx="1"/>
          </p:nvPr>
        </p:nvSpPr>
        <p:spPr>
          <a:xfrm>
            <a:off x="266700" y="1250794"/>
            <a:ext cx="8813800" cy="5556406"/>
          </a:xfrm>
        </p:spPr>
        <p:txBody>
          <a:bodyPr>
            <a:normAutofit fontScale="55000" lnSpcReduction="20000"/>
          </a:bodyPr>
          <a:lstStyle/>
          <a:p>
            <a:pPr>
              <a:buNone/>
            </a:pPr>
            <a:r>
              <a:rPr lang="en-US" sz="2857" dirty="0" smtClean="0">
                <a:solidFill>
                  <a:srgbClr val="000000"/>
                </a:solidFill>
              </a:rPr>
              <a:t>Parents must be notified of Procedural Safeguards:</a:t>
            </a:r>
          </a:p>
          <a:p>
            <a:r>
              <a:rPr lang="en-US" sz="2857" dirty="0" smtClean="0">
                <a:solidFill>
                  <a:srgbClr val="000000"/>
                </a:solidFill>
              </a:rPr>
              <a:t>Notice must be written in plain language (i.e. terms easily understood by the general public)</a:t>
            </a:r>
          </a:p>
          <a:p>
            <a:r>
              <a:rPr lang="en-US" sz="2857" dirty="0" smtClean="0">
                <a:solidFill>
                  <a:srgbClr val="000000"/>
                </a:solidFill>
              </a:rPr>
              <a:t>Notice must be provided in the native language of the parent or other mode of communication used by the parent, unless it is clearly not feasible to do so.</a:t>
            </a:r>
          </a:p>
          <a:p>
            <a:r>
              <a:rPr lang="en-US" sz="2857" dirty="0" smtClean="0">
                <a:solidFill>
                  <a:srgbClr val="000000"/>
                </a:solidFill>
              </a:rPr>
              <a:t>LEA/AEA must ensure that notice is translated translated in his or her native language or other mode of communication, and that the parent understands the notice.</a:t>
            </a:r>
          </a:p>
          <a:p>
            <a:pPr>
              <a:buNone/>
            </a:pPr>
            <a:r>
              <a:rPr lang="en-US" sz="2857" dirty="0" smtClean="0">
                <a:solidFill>
                  <a:srgbClr val="000000"/>
                </a:solidFill>
              </a:rPr>
              <a:t>Parents must be provided </a:t>
            </a:r>
            <a:r>
              <a:rPr lang="en-US" sz="2857" i="1" dirty="0" smtClean="0">
                <a:solidFill>
                  <a:srgbClr val="000000"/>
                </a:solidFill>
              </a:rPr>
              <a:t>Prior Written Notice </a:t>
            </a:r>
            <a:r>
              <a:rPr lang="en-US" sz="2857" dirty="0" smtClean="0">
                <a:solidFill>
                  <a:srgbClr val="000000"/>
                </a:solidFill>
              </a:rPr>
              <a:t>whenever the district proposes or refuses to “to initiate or change the identification, evaluation, or educational placement of the child or the provision of FAPE to the child [281—41.503(1)(a-b)]</a:t>
            </a:r>
          </a:p>
          <a:p>
            <a:pPr>
              <a:buFont typeface="Wingdings" charset="2"/>
              <a:buChar char="§"/>
            </a:pPr>
            <a:r>
              <a:rPr lang="en-US" sz="2857" dirty="0" smtClean="0">
                <a:solidFill>
                  <a:srgbClr val="000000"/>
                </a:solidFill>
              </a:rPr>
              <a:t>PWN must include an explanation of why the agency proposed or refused to take action; a description of the assessment data used in determining the appropriateness of the action; and a description of other options considered.</a:t>
            </a:r>
          </a:p>
          <a:p>
            <a:pPr>
              <a:buFont typeface="Wingdings" charset="2"/>
              <a:buChar char="§"/>
            </a:pPr>
            <a:r>
              <a:rPr lang="en-US" sz="2857" dirty="0" smtClean="0">
                <a:solidFill>
                  <a:srgbClr val="000000"/>
                </a:solidFill>
              </a:rPr>
              <a:t>PWN should also include a statement reiterating parent’s due process rights and sources the parents can contact to obtain assistance in understanding the provision of law and rules </a:t>
            </a:r>
          </a:p>
          <a:p>
            <a:pPr>
              <a:buNone/>
            </a:pPr>
            <a:r>
              <a:rPr lang="en-US" dirty="0" smtClean="0">
                <a:solidFill>
                  <a:schemeClr val="tx1">
                    <a:lumMod val="75000"/>
                    <a:lumOff val="25000"/>
                  </a:schemeClr>
                </a:solidFill>
              </a:rPr>
              <a:t> </a:t>
            </a:r>
          </a:p>
          <a:p>
            <a:endParaRPr lang="en-US" dirty="0" smtClean="0"/>
          </a:p>
          <a:p>
            <a:endParaRPr lang="en-US" dirty="0"/>
          </a:p>
        </p:txBody>
      </p:sp>
    </p:spTree>
    <p:extLst>
      <p:ext uri="{BB962C8B-B14F-4D97-AF65-F5344CB8AC3E}">
        <p14:creationId xmlns:p14="http://schemas.microsoft.com/office/powerpoint/2010/main" val="241609945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20209"/>
            <a:ext cx="8229600" cy="715962"/>
          </a:xfrm>
        </p:spPr>
        <p:txBody>
          <a:bodyPr>
            <a:normAutofit fontScale="90000"/>
          </a:bodyPr>
          <a:lstStyle/>
          <a:p>
            <a:pPr algn="r"/>
            <a:r>
              <a:rPr lang="en-US" sz="3600" dirty="0" smtClean="0"/>
              <a:t>Procedural Safeguards Include:</a:t>
            </a:r>
            <a:endParaRPr lang="en-US" sz="3600" dirty="0"/>
          </a:p>
        </p:txBody>
      </p:sp>
      <p:sp>
        <p:nvSpPr>
          <p:cNvPr id="6" name="Content Placeholder 5"/>
          <p:cNvSpPr>
            <a:spLocks noGrp="1"/>
          </p:cNvSpPr>
          <p:nvPr>
            <p:ph idx="1"/>
          </p:nvPr>
        </p:nvSpPr>
        <p:spPr>
          <a:xfrm>
            <a:off x="457200" y="1354332"/>
            <a:ext cx="8229600" cy="4894263"/>
          </a:xfrm>
        </p:spPr>
        <p:txBody>
          <a:bodyPr>
            <a:noAutofit/>
          </a:bodyPr>
          <a:lstStyle/>
          <a:p>
            <a:r>
              <a:rPr lang="en-US" dirty="0" smtClean="0">
                <a:solidFill>
                  <a:srgbClr val="000000"/>
                </a:solidFill>
              </a:rPr>
              <a:t>The “…right to an independent educational evaluation (IEE) </a:t>
            </a:r>
            <a:r>
              <a:rPr lang="en-US" dirty="0">
                <a:solidFill>
                  <a:srgbClr val="000000"/>
                </a:solidFill>
              </a:rPr>
              <a:t>at public expense</a:t>
            </a:r>
            <a:r>
              <a:rPr lang="en-US" dirty="0" smtClean="0">
                <a:solidFill>
                  <a:srgbClr val="000000"/>
                </a:solidFill>
              </a:rPr>
              <a:t> [when] </a:t>
            </a:r>
            <a:r>
              <a:rPr lang="en-US" dirty="0">
                <a:solidFill>
                  <a:srgbClr val="000000"/>
                </a:solidFill>
              </a:rPr>
              <a:t>the parent disagrees with an evaluation obtained by the </a:t>
            </a:r>
            <a:r>
              <a:rPr lang="en-US" dirty="0" smtClean="0">
                <a:solidFill>
                  <a:srgbClr val="000000"/>
                </a:solidFill>
              </a:rPr>
              <a:t>AEA…”[281—41.502(2)(a)] </a:t>
            </a:r>
          </a:p>
          <a:p>
            <a:r>
              <a:rPr lang="en-US" dirty="0" smtClean="0">
                <a:solidFill>
                  <a:srgbClr val="000000"/>
                </a:solidFill>
              </a:rPr>
              <a:t>Prior Written Notice (PWN) whenever a public agency proposes or refuses “…to initiate or change the identification, evaluation or educational placement of the child or the provision of FAPE to the Child.” [281—41.503(1)(a-b)]</a:t>
            </a:r>
          </a:p>
          <a:p>
            <a:r>
              <a:rPr lang="en-US" dirty="0" smtClean="0">
                <a:solidFill>
                  <a:srgbClr val="000000"/>
                </a:solidFill>
              </a:rPr>
              <a:t>Informed parent consent approving the evaluation, programming, or placement of a child</a:t>
            </a:r>
          </a:p>
          <a:p>
            <a:r>
              <a:rPr lang="en-US" dirty="0" smtClean="0">
                <a:solidFill>
                  <a:srgbClr val="000000"/>
                </a:solidFill>
              </a:rPr>
              <a:t>The right “…to inspect </a:t>
            </a:r>
            <a:r>
              <a:rPr lang="en-US" dirty="0">
                <a:solidFill>
                  <a:srgbClr val="000000"/>
                </a:solidFill>
              </a:rPr>
              <a:t>and review all education records with respect </a:t>
            </a:r>
            <a:r>
              <a:rPr lang="en-US" dirty="0" smtClean="0">
                <a:solidFill>
                  <a:srgbClr val="000000"/>
                </a:solidFill>
              </a:rPr>
              <a:t>to….the identification</a:t>
            </a:r>
            <a:r>
              <a:rPr lang="en-US" dirty="0">
                <a:solidFill>
                  <a:srgbClr val="000000"/>
                </a:solidFill>
              </a:rPr>
              <a:t>, evaluation, and educational placement of the child; and</a:t>
            </a:r>
            <a:r>
              <a:rPr lang="en-US" dirty="0" smtClean="0">
                <a:solidFill>
                  <a:srgbClr val="000000"/>
                </a:solidFill>
              </a:rPr>
              <a:t> [</a:t>
            </a:r>
            <a:r>
              <a:rPr lang="en-US" dirty="0" err="1" smtClean="0">
                <a:solidFill>
                  <a:srgbClr val="000000"/>
                </a:solidFill>
              </a:rPr>
              <a:t>t]he</a:t>
            </a:r>
            <a:r>
              <a:rPr lang="en-US" dirty="0" smtClean="0">
                <a:solidFill>
                  <a:srgbClr val="000000"/>
                </a:solidFill>
              </a:rPr>
              <a:t> </a:t>
            </a:r>
            <a:r>
              <a:rPr lang="en-US" dirty="0">
                <a:solidFill>
                  <a:srgbClr val="000000"/>
                </a:solidFill>
              </a:rPr>
              <a:t>provision of FAPE to the child</a:t>
            </a:r>
            <a:r>
              <a:rPr lang="en-US" dirty="0" smtClean="0">
                <a:solidFill>
                  <a:srgbClr val="000000"/>
                </a:solidFill>
              </a:rPr>
              <a:t>.”[281—41.501(1)(a-b)] </a:t>
            </a:r>
          </a:p>
        </p:txBody>
      </p:sp>
    </p:spTree>
    <p:extLst>
      <p:ext uri="{BB962C8B-B14F-4D97-AF65-F5344CB8AC3E}">
        <p14:creationId xmlns:p14="http://schemas.microsoft.com/office/powerpoint/2010/main" val="120260839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Essential Questions</a:t>
            </a:r>
            <a:endParaRPr lang="en-US" dirty="0"/>
          </a:p>
        </p:txBody>
      </p:sp>
      <p:sp>
        <p:nvSpPr>
          <p:cNvPr id="3" name="Content Placeholder 2"/>
          <p:cNvSpPr>
            <a:spLocks noGrp="1"/>
          </p:cNvSpPr>
          <p:nvPr>
            <p:ph idx="1"/>
          </p:nvPr>
        </p:nvSpPr>
        <p:spPr/>
        <p:txBody>
          <a:bodyPr>
            <a:normAutofit/>
          </a:bodyPr>
          <a:lstStyle/>
          <a:p>
            <a:r>
              <a:rPr lang="en-US" dirty="0" smtClean="0"/>
              <a:t>Where Does Special Education Come From?</a:t>
            </a:r>
          </a:p>
          <a:p>
            <a:r>
              <a:rPr lang="en-US" dirty="0" smtClean="0"/>
              <a:t>How Has Special Education Evolved?</a:t>
            </a:r>
          </a:p>
          <a:p>
            <a:r>
              <a:rPr lang="en-US" dirty="0" smtClean="0"/>
              <a:t>What are the Big Ideas of Special Education?</a:t>
            </a:r>
          </a:p>
          <a:p>
            <a:r>
              <a:rPr lang="en-US" dirty="0" smtClean="0"/>
              <a:t>How is Eligibility Determined?</a:t>
            </a:r>
          </a:p>
          <a:p>
            <a:r>
              <a:rPr lang="en-US" dirty="0" smtClean="0"/>
              <a:t>What is an IEP?</a:t>
            </a:r>
          </a:p>
          <a:p>
            <a:r>
              <a:rPr lang="en-US" dirty="0"/>
              <a:t>What Do You Need to Know Student Discipline and Special Education?</a:t>
            </a:r>
            <a:endParaRPr lang="en-US" dirty="0" smtClean="0"/>
          </a:p>
          <a:p>
            <a:endParaRPr lang="en-US" dirty="0"/>
          </a:p>
        </p:txBody>
      </p:sp>
    </p:spTree>
    <p:extLst>
      <p:ext uri="{BB962C8B-B14F-4D97-AF65-F5344CB8AC3E}">
        <p14:creationId xmlns:p14="http://schemas.microsoft.com/office/powerpoint/2010/main" val="73540964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30262"/>
          </a:xfrm>
        </p:spPr>
        <p:txBody>
          <a:bodyPr/>
          <a:lstStyle/>
          <a:p>
            <a:pPr algn="r"/>
            <a:r>
              <a:rPr lang="en-US" sz="3600" dirty="0" smtClean="0"/>
              <a:t>More Procedural Safeguards:</a:t>
            </a:r>
            <a:endParaRPr lang="en-US" sz="3600" dirty="0"/>
          </a:p>
        </p:txBody>
      </p:sp>
      <p:sp>
        <p:nvSpPr>
          <p:cNvPr id="3" name="Content Placeholder 2"/>
          <p:cNvSpPr>
            <a:spLocks noGrp="1"/>
          </p:cNvSpPr>
          <p:nvPr>
            <p:ph idx="1"/>
          </p:nvPr>
        </p:nvSpPr>
        <p:spPr>
          <a:xfrm>
            <a:off x="290423" y="1404792"/>
            <a:ext cx="8613030" cy="4864100"/>
          </a:xfrm>
        </p:spPr>
        <p:txBody>
          <a:bodyPr>
            <a:normAutofit fontScale="70000" lnSpcReduction="20000"/>
          </a:bodyPr>
          <a:lstStyle/>
          <a:p>
            <a:r>
              <a:rPr lang="en-US" sz="2400" dirty="0" smtClean="0">
                <a:solidFill>
                  <a:srgbClr val="000000"/>
                </a:solidFill>
              </a:rPr>
              <a:t>The “Opportunity to present and resolve complaints through the due process complaint and state complaint procedures…” [281--41.503(e)]</a:t>
            </a:r>
          </a:p>
          <a:p>
            <a:r>
              <a:rPr lang="en-US" sz="2400" dirty="0" smtClean="0">
                <a:solidFill>
                  <a:srgbClr val="000000"/>
                </a:solidFill>
              </a:rPr>
              <a:t>Pendency placement (i.e. stay put) during due process proceedings </a:t>
            </a:r>
          </a:p>
          <a:p>
            <a:r>
              <a:rPr lang="en-US" sz="2400" dirty="0" smtClean="0">
                <a:solidFill>
                  <a:srgbClr val="000000"/>
                </a:solidFill>
              </a:rPr>
              <a:t>Procedures for students subject to placement in interim alternative educational settings (i.e. unilateral disciplinary change in placement)</a:t>
            </a:r>
          </a:p>
          <a:p>
            <a:r>
              <a:rPr lang="en-US" sz="2400" dirty="0" smtClean="0">
                <a:solidFill>
                  <a:srgbClr val="000000"/>
                </a:solidFill>
              </a:rPr>
              <a:t>“Requirements </a:t>
            </a:r>
            <a:r>
              <a:rPr lang="en-US" sz="2400" dirty="0">
                <a:solidFill>
                  <a:srgbClr val="000000"/>
                </a:solidFill>
              </a:rPr>
              <a:t>for unilateral placement by parents of children in private schools at public </a:t>
            </a:r>
            <a:r>
              <a:rPr lang="en-US" sz="2400" dirty="0" smtClean="0">
                <a:solidFill>
                  <a:srgbClr val="000000"/>
                </a:solidFill>
              </a:rPr>
              <a:t>expense…”[281--41.503(i)]</a:t>
            </a:r>
          </a:p>
          <a:p>
            <a:r>
              <a:rPr lang="en-US" sz="2400" dirty="0" smtClean="0">
                <a:solidFill>
                  <a:srgbClr val="000000"/>
                </a:solidFill>
              </a:rPr>
              <a:t>Due process hearings, “…including </a:t>
            </a:r>
            <a:r>
              <a:rPr lang="en-US" sz="2400" dirty="0">
                <a:solidFill>
                  <a:srgbClr val="000000"/>
                </a:solidFill>
              </a:rPr>
              <a:t>requirements for disclosure of evaluation results and </a:t>
            </a:r>
            <a:r>
              <a:rPr lang="en-US" sz="2400" dirty="0" smtClean="0">
                <a:solidFill>
                  <a:srgbClr val="000000"/>
                </a:solidFill>
              </a:rPr>
              <a:t>recommendations” [281—41.503(j)]</a:t>
            </a:r>
          </a:p>
          <a:p>
            <a:r>
              <a:rPr lang="en-US" sz="2400" dirty="0" smtClean="0">
                <a:solidFill>
                  <a:srgbClr val="000000"/>
                </a:solidFill>
              </a:rPr>
              <a:t>The right to appeal administrative hearing decisions in civil courts (i.e. state or federal court) [281--41.515(1)]</a:t>
            </a:r>
          </a:p>
          <a:p>
            <a:r>
              <a:rPr lang="en-US" sz="2400" dirty="0" smtClean="0">
                <a:solidFill>
                  <a:srgbClr val="000000"/>
                </a:solidFill>
              </a:rPr>
              <a:t>The discretion of a civil court to award reasonable attorney </a:t>
            </a:r>
            <a:r>
              <a:rPr lang="en-US" sz="2400" dirty="0">
                <a:solidFill>
                  <a:srgbClr val="000000"/>
                </a:solidFill>
              </a:rPr>
              <a:t>fees</a:t>
            </a:r>
            <a:r>
              <a:rPr lang="en-US" sz="2400" dirty="0" smtClean="0">
                <a:solidFill>
                  <a:srgbClr val="000000"/>
                </a:solidFill>
              </a:rPr>
              <a:t> when parents are the </a:t>
            </a:r>
            <a:r>
              <a:rPr lang="en-US" sz="2400" dirty="0">
                <a:solidFill>
                  <a:srgbClr val="000000"/>
                </a:solidFill>
              </a:rPr>
              <a:t>prevailing party</a:t>
            </a:r>
            <a:r>
              <a:rPr lang="en-US" sz="2400" dirty="0" smtClean="0">
                <a:solidFill>
                  <a:srgbClr val="000000"/>
                </a:solidFill>
              </a:rPr>
              <a:t> in a due process action. [281—41.517(1)]</a:t>
            </a:r>
            <a:endParaRPr lang="en-US" dirty="0">
              <a:solidFill>
                <a:srgbClr val="000000"/>
              </a:solidFill>
            </a:endParaRPr>
          </a:p>
        </p:txBody>
      </p:sp>
    </p:spTree>
    <p:extLst>
      <p:ext uri="{BB962C8B-B14F-4D97-AF65-F5344CB8AC3E}">
        <p14:creationId xmlns:p14="http://schemas.microsoft.com/office/powerpoint/2010/main" val="15053135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7714"/>
            <a:ext cx="8229600" cy="1941284"/>
          </a:xfrm>
        </p:spPr>
        <p:txBody>
          <a:bodyPr>
            <a:noAutofit/>
          </a:bodyPr>
          <a:lstStyle/>
          <a:p>
            <a:pPr algn="r"/>
            <a:r>
              <a:rPr lang="en-US" sz="3600" dirty="0" smtClean="0"/>
              <a:t>Meaningful Parent Parent Participation is Predicated on Informed Parent Consent</a:t>
            </a:r>
            <a:endParaRPr lang="en-US" sz="3600" dirty="0"/>
          </a:p>
        </p:txBody>
      </p:sp>
      <p:sp>
        <p:nvSpPr>
          <p:cNvPr id="3" name="Content Placeholder 2"/>
          <p:cNvSpPr>
            <a:spLocks noGrp="1"/>
          </p:cNvSpPr>
          <p:nvPr>
            <p:ph idx="1"/>
          </p:nvPr>
        </p:nvSpPr>
        <p:spPr>
          <a:xfrm>
            <a:off x="457200" y="2522554"/>
            <a:ext cx="8229600" cy="3894592"/>
          </a:xfrm>
        </p:spPr>
        <p:txBody>
          <a:bodyPr>
            <a:normAutofit/>
          </a:bodyPr>
          <a:lstStyle/>
          <a:p>
            <a:pPr>
              <a:buNone/>
            </a:pPr>
            <a:r>
              <a:rPr lang="en-US" sz="2800" dirty="0" smtClean="0">
                <a:solidFill>
                  <a:srgbClr val="000000"/>
                </a:solidFill>
              </a:rPr>
              <a:t>Public agencies must obtain “informed” parent consent prior to:</a:t>
            </a:r>
          </a:p>
          <a:p>
            <a:pPr lvl="1"/>
            <a:r>
              <a:rPr lang="en-US" dirty="0" smtClean="0">
                <a:solidFill>
                  <a:srgbClr val="000000"/>
                </a:solidFill>
              </a:rPr>
              <a:t>Initial evaluation to determine eligibility for special education and related services [281—41.300(1)]</a:t>
            </a:r>
          </a:p>
          <a:p>
            <a:pPr lvl="1"/>
            <a:r>
              <a:rPr lang="en-US" dirty="0" smtClean="0">
                <a:solidFill>
                  <a:srgbClr val="000000"/>
                </a:solidFill>
              </a:rPr>
              <a:t>Initial provision of special education and related services [281—41.300(2)]</a:t>
            </a:r>
          </a:p>
          <a:p>
            <a:pPr lvl="1"/>
            <a:r>
              <a:rPr lang="en-US" dirty="0" smtClean="0">
                <a:solidFill>
                  <a:srgbClr val="000000"/>
                </a:solidFill>
              </a:rPr>
              <a:t>Conducting a reevaluation [281—41.300(3)]</a:t>
            </a:r>
          </a:p>
          <a:p>
            <a:pPr>
              <a:buNone/>
            </a:pPr>
            <a:endParaRPr lang="en-US" sz="2400" dirty="0" smtClean="0"/>
          </a:p>
          <a:p>
            <a:pPr lvl="1">
              <a:buNone/>
            </a:pPr>
            <a:endParaRPr lang="en-US" sz="2400" dirty="0" smtClean="0"/>
          </a:p>
          <a:p>
            <a:endParaRPr lang="en-US" sz="2200" dirty="0" smtClean="0"/>
          </a:p>
          <a:p>
            <a:pPr>
              <a:buNone/>
            </a:pPr>
            <a:endParaRPr lang="en-US" sz="2200" dirty="0"/>
          </a:p>
        </p:txBody>
      </p:sp>
    </p:spTree>
    <p:extLst>
      <p:ext uri="{BB962C8B-B14F-4D97-AF65-F5344CB8AC3E}">
        <p14:creationId xmlns:p14="http://schemas.microsoft.com/office/powerpoint/2010/main" val="158193615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1164"/>
          </a:xfrm>
        </p:spPr>
        <p:txBody>
          <a:bodyPr/>
          <a:lstStyle/>
          <a:p>
            <a:pPr algn="r"/>
            <a:r>
              <a:rPr lang="en-US" dirty="0" smtClean="0"/>
              <a:t>Informed Parent Consent</a:t>
            </a:r>
            <a:endParaRPr lang="en-US" dirty="0"/>
          </a:p>
        </p:txBody>
      </p:sp>
      <p:sp>
        <p:nvSpPr>
          <p:cNvPr id="3" name="Content Placeholder 2"/>
          <p:cNvSpPr>
            <a:spLocks noGrp="1"/>
          </p:cNvSpPr>
          <p:nvPr>
            <p:ph idx="1"/>
          </p:nvPr>
        </p:nvSpPr>
        <p:spPr>
          <a:xfrm>
            <a:off x="457200" y="1417638"/>
            <a:ext cx="8229600" cy="4708525"/>
          </a:xfrm>
        </p:spPr>
        <p:txBody>
          <a:bodyPr>
            <a:normAutofit fontScale="92500" lnSpcReduction="10000"/>
          </a:bodyPr>
          <a:lstStyle/>
          <a:p>
            <a:pPr>
              <a:buNone/>
            </a:pPr>
            <a:r>
              <a:rPr lang="en-US" sz="2600" b="1" dirty="0" smtClean="0">
                <a:solidFill>
                  <a:srgbClr val="000000"/>
                </a:solidFill>
              </a:rPr>
              <a:t>“Informed” parent consent means permission given after the full disclosure of all information a reasonable person would need to make an intelligent decision:</a:t>
            </a:r>
          </a:p>
          <a:p>
            <a:pPr lvl="1"/>
            <a:r>
              <a:rPr lang="en-US" sz="2000" dirty="0" smtClean="0">
                <a:solidFill>
                  <a:srgbClr val="000000"/>
                </a:solidFill>
              </a:rPr>
              <a:t>“The parent has been fully informed of all information relevant to the activity for which consent is sought, in his or her native language, or through another mode of communication” [281—41.9(1)(a)] </a:t>
            </a:r>
          </a:p>
          <a:p>
            <a:pPr lvl="1"/>
            <a:r>
              <a:rPr lang="en-US" sz="2000" dirty="0" smtClean="0">
                <a:solidFill>
                  <a:srgbClr val="000000"/>
                </a:solidFill>
              </a:rPr>
              <a:t>The parent understands and agrees in writing to the carrying out of the activity for which parental consent is sought, and the consent describes that activity and lists the records (if any) that will be released and to whom [281—41.9(1)(b)] </a:t>
            </a:r>
          </a:p>
          <a:p>
            <a:pPr lvl="1"/>
            <a:r>
              <a:rPr lang="en-US" sz="2000" dirty="0" smtClean="0">
                <a:solidFill>
                  <a:srgbClr val="000000"/>
                </a:solidFill>
              </a:rPr>
              <a:t>The parent understands that the granting of consent is voluntary on the part of the parent and may be revoked at any time [281—41.9(1)(c)]  </a:t>
            </a:r>
            <a:endParaRPr lang="en-US" sz="2000" dirty="0">
              <a:solidFill>
                <a:srgbClr val="000000"/>
              </a:solidFill>
            </a:endParaRPr>
          </a:p>
        </p:txBody>
      </p:sp>
    </p:spTree>
    <p:extLst>
      <p:ext uri="{BB962C8B-B14F-4D97-AF65-F5344CB8AC3E}">
        <p14:creationId xmlns:p14="http://schemas.microsoft.com/office/powerpoint/2010/main" val="155760511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64276"/>
            <a:ext cx="8042276" cy="856343"/>
          </a:xfrm>
        </p:spPr>
        <p:txBody>
          <a:bodyPr/>
          <a:lstStyle/>
          <a:p>
            <a:r>
              <a:rPr lang="en-US" sz="4000" dirty="0" smtClean="0"/>
              <a:t>Revocation of Consent</a:t>
            </a:r>
            <a:endParaRPr lang="en-US" sz="4000" dirty="0"/>
          </a:p>
        </p:txBody>
      </p:sp>
      <p:sp>
        <p:nvSpPr>
          <p:cNvPr id="3" name="Content Placeholder 2"/>
          <p:cNvSpPr>
            <a:spLocks noGrp="1"/>
          </p:cNvSpPr>
          <p:nvPr>
            <p:ph idx="1"/>
          </p:nvPr>
        </p:nvSpPr>
        <p:spPr>
          <a:xfrm>
            <a:off x="306171" y="1292783"/>
            <a:ext cx="8493388" cy="4525963"/>
          </a:xfrm>
        </p:spPr>
        <p:txBody>
          <a:bodyPr>
            <a:normAutofit fontScale="25000" lnSpcReduction="20000"/>
          </a:bodyPr>
          <a:lstStyle/>
          <a:p>
            <a:r>
              <a:rPr lang="en-US" sz="8000" dirty="0" smtClean="0">
                <a:solidFill>
                  <a:srgbClr val="000000"/>
                </a:solidFill>
              </a:rPr>
              <a:t>The 2006 reauthorization of IDEA regulations gives parents the right to revoke consent for special education services at any time [34 CFR 300(b)(4)].</a:t>
            </a:r>
          </a:p>
          <a:p>
            <a:r>
              <a:rPr lang="en-US" sz="8000" dirty="0" smtClean="0">
                <a:solidFill>
                  <a:srgbClr val="000000"/>
                </a:solidFill>
              </a:rPr>
              <a:t>Revocation must be provided in writing</a:t>
            </a:r>
          </a:p>
          <a:p>
            <a:r>
              <a:rPr lang="en-US" sz="8000" dirty="0" smtClean="0">
                <a:solidFill>
                  <a:srgbClr val="000000"/>
                </a:solidFill>
              </a:rPr>
              <a:t>Districts must honor the request but only after providing parents with Prior Written Notice indicating:</a:t>
            </a:r>
          </a:p>
          <a:p>
            <a:pPr lvl="1"/>
            <a:r>
              <a:rPr lang="en-US" sz="8000" dirty="0" smtClean="0">
                <a:solidFill>
                  <a:srgbClr val="000000"/>
                </a:solidFill>
              </a:rPr>
              <a:t>The child will no longer receive special education services of any kind</a:t>
            </a:r>
          </a:p>
          <a:p>
            <a:pPr lvl="1"/>
            <a:r>
              <a:rPr lang="en-US" sz="8000" dirty="0" smtClean="0">
                <a:solidFill>
                  <a:srgbClr val="000000"/>
                </a:solidFill>
              </a:rPr>
              <a:t>The child will no longer be entitled to IDEA discipline protections</a:t>
            </a:r>
          </a:p>
          <a:p>
            <a:r>
              <a:rPr lang="en-US" sz="8000" dirty="0" smtClean="0">
                <a:solidFill>
                  <a:srgbClr val="000000"/>
                </a:solidFill>
              </a:rPr>
              <a:t>It is not necessary to convene an IEP team meeting to exit a child from special education pursuant to parent’s revocation of consent</a:t>
            </a:r>
          </a:p>
          <a:p>
            <a:r>
              <a:rPr lang="en-US" sz="8000" dirty="0" smtClean="0">
                <a:solidFill>
                  <a:srgbClr val="000000"/>
                </a:solidFill>
              </a:rPr>
              <a:t>Districts may not use due process or mediation procedures to challenge a parent’s decision to revoke consent [281—41.300(2)(c )(1)]</a:t>
            </a:r>
          </a:p>
          <a:p>
            <a:pPr lvl="1">
              <a:buNone/>
            </a:pPr>
            <a:endParaRPr lang="en-US" dirty="0" smtClean="0"/>
          </a:p>
          <a:p>
            <a:pPr lvl="1"/>
            <a:endParaRPr lang="en-US" dirty="0" smtClean="0"/>
          </a:p>
          <a:p>
            <a:pPr lvl="1">
              <a:buNone/>
            </a:pPr>
            <a:r>
              <a:rPr lang="en-US" dirty="0" smtClean="0"/>
              <a:t> </a:t>
            </a:r>
            <a:endParaRPr lang="en-US" dirty="0"/>
          </a:p>
        </p:txBody>
      </p:sp>
    </p:spTree>
    <p:extLst>
      <p:ext uri="{BB962C8B-B14F-4D97-AF65-F5344CB8AC3E}">
        <p14:creationId xmlns:p14="http://schemas.microsoft.com/office/powerpoint/2010/main" val="278717231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5"/>
          <p:cNvSpPr>
            <a:spLocks noGrp="1" noChangeArrowheads="1"/>
          </p:cNvSpPr>
          <p:nvPr>
            <p:ph type="title"/>
          </p:nvPr>
        </p:nvSpPr>
        <p:spPr>
          <a:xfrm>
            <a:off x="685800" y="457200"/>
            <a:ext cx="8077200" cy="609600"/>
          </a:xfrm>
        </p:spPr>
        <p:txBody>
          <a:bodyPr>
            <a:normAutofit/>
          </a:bodyPr>
          <a:lstStyle/>
          <a:p>
            <a:pPr algn="l"/>
            <a:r>
              <a:rPr lang="en-US" sz="2800" dirty="0"/>
              <a:t>What does IDEIA mean by Outcomes?</a:t>
            </a:r>
          </a:p>
        </p:txBody>
      </p:sp>
      <p:sp>
        <p:nvSpPr>
          <p:cNvPr id="28678" name="Rectangle 6"/>
          <p:cNvSpPr>
            <a:spLocks noGrp="1" noChangeArrowheads="1"/>
          </p:cNvSpPr>
          <p:nvPr>
            <p:ph sz="half" idx="1"/>
          </p:nvPr>
        </p:nvSpPr>
        <p:spPr>
          <a:xfrm>
            <a:off x="685800" y="1709171"/>
            <a:ext cx="3810000" cy="4114800"/>
          </a:xfrm>
        </p:spPr>
        <p:txBody>
          <a:bodyPr>
            <a:normAutofit fontScale="92500" lnSpcReduction="10000"/>
          </a:bodyPr>
          <a:lstStyle/>
          <a:p>
            <a:pPr>
              <a:buFontTx/>
              <a:buNone/>
            </a:pPr>
            <a:r>
              <a:rPr lang="en-US" sz="2400" dirty="0">
                <a:solidFill>
                  <a:srgbClr val="000000"/>
                </a:solidFill>
                <a:latin typeface="Times New Roman" pitchFamily="26" charset="0"/>
              </a:rPr>
              <a:t>Improving educational results and functional outcomes for children with disabilities through:</a:t>
            </a:r>
          </a:p>
          <a:p>
            <a:pPr>
              <a:buFont typeface="Webdings" pitchFamily="26" charset="2"/>
              <a:buChar char=""/>
            </a:pPr>
            <a:r>
              <a:rPr lang="en-US" sz="2400" dirty="0">
                <a:solidFill>
                  <a:srgbClr val="000000"/>
                </a:solidFill>
                <a:latin typeface="Times New Roman" pitchFamily="26" charset="0"/>
              </a:rPr>
              <a:t>A systemic approach to progress monitoring</a:t>
            </a:r>
          </a:p>
          <a:p>
            <a:pPr>
              <a:buFont typeface="Webdings" pitchFamily="26" charset="2"/>
              <a:buChar char=""/>
            </a:pPr>
            <a:r>
              <a:rPr lang="en-US" sz="2400" dirty="0">
                <a:solidFill>
                  <a:srgbClr val="000000"/>
                </a:solidFill>
                <a:latin typeface="Times New Roman" pitchFamily="26" charset="0"/>
              </a:rPr>
              <a:t>A systemic approach to intervention design and implementation</a:t>
            </a:r>
            <a:endParaRPr lang="en-US" dirty="0">
              <a:solidFill>
                <a:srgbClr val="000000"/>
              </a:solidFill>
              <a:latin typeface="Times New Roman" pitchFamily="26" charset="0"/>
            </a:endParaRPr>
          </a:p>
        </p:txBody>
      </p:sp>
      <p:sp>
        <p:nvSpPr>
          <p:cNvPr id="28679" name="Rectangle 7"/>
          <p:cNvSpPr>
            <a:spLocks noGrp="1" noChangeArrowheads="1"/>
          </p:cNvSpPr>
          <p:nvPr>
            <p:ph sz="half" idx="2"/>
          </p:nvPr>
        </p:nvSpPr>
        <p:spPr>
          <a:xfrm>
            <a:off x="4419600" y="1517650"/>
            <a:ext cx="4343400" cy="4343400"/>
          </a:xfrm>
        </p:spPr>
        <p:txBody>
          <a:bodyPr>
            <a:normAutofit fontScale="92500" lnSpcReduction="10000"/>
          </a:bodyPr>
          <a:lstStyle/>
          <a:p>
            <a:pPr>
              <a:buFontTx/>
              <a:buNone/>
            </a:pPr>
            <a:r>
              <a:rPr lang="en-US" sz="2400" b="1" dirty="0">
                <a:solidFill>
                  <a:srgbClr val="000000"/>
                </a:solidFill>
              </a:rPr>
              <a:t>Systematic Progress Monitoring:</a:t>
            </a:r>
            <a:r>
              <a:rPr lang="en-US" sz="2400" dirty="0">
                <a:solidFill>
                  <a:srgbClr val="000000"/>
                </a:solidFill>
              </a:rPr>
              <a:t> </a:t>
            </a:r>
          </a:p>
          <a:p>
            <a:r>
              <a:rPr lang="en-US" sz="2000" dirty="0">
                <a:solidFill>
                  <a:srgbClr val="000000"/>
                </a:solidFill>
              </a:rPr>
              <a:t>“</a:t>
            </a:r>
            <a:r>
              <a:rPr lang="en-US" sz="2000" i="1" dirty="0">
                <a:solidFill>
                  <a:srgbClr val="000000"/>
                </a:solidFill>
                <a:effectLst>
                  <a:outerShdw blurRad="38100" dist="38100" dir="2700000" algn="tl">
                    <a:srgbClr val="DDDDDD"/>
                  </a:outerShdw>
                </a:effectLst>
              </a:rPr>
              <a:t>regular and frequent data collection, analysis of individual performance across time, and modification of interventions as frequently as necessary based on systematic progress monitoring data”</a:t>
            </a:r>
          </a:p>
          <a:p>
            <a:r>
              <a:rPr lang="en-US" sz="2000" i="1" dirty="0">
                <a:solidFill>
                  <a:srgbClr val="000000"/>
                </a:solidFill>
                <a:effectLst>
                  <a:outerShdw blurRad="38100" dist="38100" dir="2700000" algn="tl">
                    <a:srgbClr val="DDDDDD"/>
                  </a:outerShdw>
                </a:effectLst>
              </a:rPr>
              <a:t> </a:t>
            </a:r>
            <a:r>
              <a:rPr lang="en-US" sz="2000" i="1" dirty="0">
                <a:solidFill>
                  <a:srgbClr val="000000"/>
                </a:solidFill>
              </a:rPr>
              <a:t>collecting and displaying an individual’s performance over time</a:t>
            </a:r>
            <a:r>
              <a:rPr lang="en-US" sz="2000" dirty="0">
                <a:solidFill>
                  <a:srgbClr val="000000"/>
                </a:solidFill>
              </a:rPr>
              <a:t> </a:t>
            </a:r>
            <a:r>
              <a:rPr lang="en-US" sz="2000" b="1" i="1" dirty="0">
                <a:solidFill>
                  <a:srgbClr val="000000"/>
                </a:solidFill>
              </a:rPr>
              <a:t>for the purpose of making educational decisions.</a:t>
            </a:r>
            <a:endParaRPr lang="en-US" sz="2400" b="1" i="1" dirty="0">
              <a:solidFill>
                <a:srgbClr val="000000"/>
              </a:solidFill>
            </a:endParaRPr>
          </a:p>
        </p:txBody>
      </p:sp>
    </p:spTree>
    <p:extLst>
      <p:ext uri="{BB962C8B-B14F-4D97-AF65-F5344CB8AC3E}">
        <p14:creationId xmlns:p14="http://schemas.microsoft.com/office/powerpoint/2010/main" val="36062316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67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867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867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8"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5"/>
          <p:cNvSpPr>
            <a:spLocks noGrp="1" noChangeArrowheads="1"/>
          </p:cNvSpPr>
          <p:nvPr>
            <p:ph type="title"/>
          </p:nvPr>
        </p:nvSpPr>
        <p:spPr>
          <a:xfrm>
            <a:off x="533399" y="304799"/>
            <a:ext cx="8335423" cy="765333"/>
          </a:xfrm>
        </p:spPr>
        <p:txBody>
          <a:bodyPr>
            <a:noAutofit/>
          </a:bodyPr>
          <a:lstStyle/>
          <a:p>
            <a:pPr algn="r"/>
            <a:r>
              <a:rPr lang="en-US" sz="2400" dirty="0"/>
              <a:t>What does IDEIA mean by Outcomes?</a:t>
            </a:r>
          </a:p>
        </p:txBody>
      </p:sp>
      <p:sp>
        <p:nvSpPr>
          <p:cNvPr id="30726" name="Rectangle 6"/>
          <p:cNvSpPr>
            <a:spLocks noGrp="1" noChangeArrowheads="1"/>
          </p:cNvSpPr>
          <p:nvPr>
            <p:ph sz="half" idx="1"/>
          </p:nvPr>
        </p:nvSpPr>
        <p:spPr>
          <a:xfrm>
            <a:off x="317477" y="1155057"/>
            <a:ext cx="4444679" cy="5387677"/>
          </a:xfrm>
        </p:spPr>
        <p:txBody>
          <a:bodyPr>
            <a:noAutofit/>
          </a:bodyPr>
          <a:lstStyle/>
          <a:p>
            <a:pPr>
              <a:lnSpc>
                <a:spcPct val="90000"/>
              </a:lnSpc>
              <a:buFontTx/>
              <a:buNone/>
            </a:pPr>
            <a:r>
              <a:rPr lang="en-US" b="1" dirty="0">
                <a:solidFill>
                  <a:srgbClr val="000000"/>
                </a:solidFill>
                <a:latin typeface="Times New Roman" pitchFamily="26" charset="0"/>
              </a:rPr>
              <a:t>General education interventions</a:t>
            </a:r>
          </a:p>
          <a:p>
            <a:pPr>
              <a:lnSpc>
                <a:spcPct val="90000"/>
              </a:lnSpc>
            </a:pPr>
            <a:r>
              <a:rPr lang="en-US" b="1" i="1" dirty="0">
                <a:solidFill>
                  <a:srgbClr val="000000"/>
                </a:solidFill>
                <a:latin typeface="Times New Roman" pitchFamily="26" charset="0"/>
              </a:rPr>
              <a:t> shall</a:t>
            </a:r>
            <a:r>
              <a:rPr lang="en-US" dirty="0">
                <a:solidFill>
                  <a:srgbClr val="000000"/>
                </a:solidFill>
                <a:latin typeface="Times New Roman" pitchFamily="26" charset="0"/>
              </a:rPr>
              <a:t> include teacher consultation with special education support and instructional personnel working collaboratively to improve an individual’s educational performance.  </a:t>
            </a:r>
          </a:p>
          <a:p>
            <a:pPr>
              <a:lnSpc>
                <a:spcPct val="90000"/>
              </a:lnSpc>
            </a:pPr>
            <a:r>
              <a:rPr lang="en-US" b="1" i="1" dirty="0">
                <a:solidFill>
                  <a:srgbClr val="000000"/>
                </a:solidFill>
                <a:latin typeface="Times New Roman" pitchFamily="26" charset="0"/>
              </a:rPr>
              <a:t>shall</a:t>
            </a:r>
            <a:r>
              <a:rPr lang="en-US" dirty="0">
                <a:solidFill>
                  <a:srgbClr val="000000"/>
                </a:solidFill>
                <a:latin typeface="Times New Roman" pitchFamily="26" charset="0"/>
              </a:rPr>
              <a:t> be documented; </a:t>
            </a:r>
          </a:p>
          <a:p>
            <a:pPr>
              <a:lnSpc>
                <a:spcPct val="90000"/>
              </a:lnSpc>
            </a:pPr>
            <a:r>
              <a:rPr lang="en-US" b="1" i="1" dirty="0">
                <a:solidFill>
                  <a:srgbClr val="000000"/>
                </a:solidFill>
                <a:latin typeface="Times New Roman" pitchFamily="26" charset="0"/>
              </a:rPr>
              <a:t>shall</a:t>
            </a:r>
            <a:r>
              <a:rPr lang="en-US" dirty="0">
                <a:solidFill>
                  <a:srgbClr val="000000"/>
                </a:solidFill>
                <a:latin typeface="Times New Roman" pitchFamily="26" charset="0"/>
              </a:rPr>
              <a:t> include measurable </a:t>
            </a:r>
            <a:r>
              <a:rPr lang="en-US" b="1" i="1" dirty="0">
                <a:solidFill>
                  <a:srgbClr val="000000"/>
                </a:solidFill>
                <a:latin typeface="Times New Roman" pitchFamily="26" charset="0"/>
              </a:rPr>
              <a:t>and</a:t>
            </a:r>
            <a:r>
              <a:rPr lang="en-US" dirty="0">
                <a:solidFill>
                  <a:srgbClr val="000000"/>
                </a:solidFill>
                <a:latin typeface="Times New Roman" pitchFamily="26" charset="0"/>
              </a:rPr>
              <a:t> goal–directed attempts to resolve the presenting problem or behaviors of concern; </a:t>
            </a:r>
          </a:p>
          <a:p>
            <a:pPr>
              <a:lnSpc>
                <a:spcPct val="90000"/>
              </a:lnSpc>
            </a:pPr>
            <a:r>
              <a:rPr lang="en-US" dirty="0">
                <a:solidFill>
                  <a:srgbClr val="000000"/>
                </a:solidFill>
                <a:latin typeface="Times New Roman" pitchFamily="26" charset="0"/>
              </a:rPr>
              <a:t>communication with parents; </a:t>
            </a:r>
          </a:p>
          <a:p>
            <a:pPr>
              <a:lnSpc>
                <a:spcPct val="90000"/>
              </a:lnSpc>
            </a:pPr>
            <a:r>
              <a:rPr lang="en-US" dirty="0">
                <a:solidFill>
                  <a:srgbClr val="000000"/>
                </a:solidFill>
                <a:latin typeface="Times New Roman" pitchFamily="26" charset="0"/>
              </a:rPr>
              <a:t>collection of data related to the presenting problem or behaviors of concern, intervention design and implementation, </a:t>
            </a:r>
          </a:p>
          <a:p>
            <a:pPr>
              <a:lnSpc>
                <a:spcPct val="90000"/>
              </a:lnSpc>
            </a:pPr>
            <a:r>
              <a:rPr lang="en-US" b="1" i="1" u="sng" dirty="0">
                <a:solidFill>
                  <a:srgbClr val="000000"/>
                </a:solidFill>
                <a:latin typeface="Times New Roman" pitchFamily="26" charset="0"/>
              </a:rPr>
              <a:t>and</a:t>
            </a:r>
            <a:r>
              <a:rPr lang="en-US" dirty="0">
                <a:solidFill>
                  <a:srgbClr val="000000"/>
                </a:solidFill>
                <a:latin typeface="Times New Roman" pitchFamily="26" charset="0"/>
              </a:rPr>
              <a:t> </a:t>
            </a:r>
            <a:r>
              <a:rPr lang="en-US" i="1" dirty="0">
                <a:solidFill>
                  <a:srgbClr val="000000"/>
                </a:solidFill>
                <a:effectLst>
                  <a:outerShdw blurRad="38100" dist="38100" dir="2700000" algn="tl">
                    <a:srgbClr val="DDDDDD"/>
                  </a:outerShdw>
                </a:effectLst>
                <a:latin typeface="Times New Roman" pitchFamily="26" charset="0"/>
              </a:rPr>
              <a:t>systematic progress monitoring</a:t>
            </a:r>
            <a:r>
              <a:rPr lang="en-US" dirty="0">
                <a:solidFill>
                  <a:srgbClr val="000000"/>
                </a:solidFill>
                <a:latin typeface="Times New Roman" pitchFamily="26" charset="0"/>
              </a:rPr>
              <a:t> to </a:t>
            </a:r>
            <a:r>
              <a:rPr lang="en-US" i="1" dirty="0">
                <a:solidFill>
                  <a:srgbClr val="000000"/>
                </a:solidFill>
                <a:effectLst>
                  <a:outerShdw blurRad="38100" dist="38100" dir="2700000" algn="tl">
                    <a:srgbClr val="DDDDDD"/>
                  </a:outerShdw>
                </a:effectLst>
                <a:latin typeface="Times New Roman" pitchFamily="26" charset="0"/>
              </a:rPr>
              <a:t>measure the effects of interventions</a:t>
            </a:r>
            <a:r>
              <a:rPr lang="en-US" dirty="0">
                <a:solidFill>
                  <a:srgbClr val="000000"/>
                </a:solidFill>
                <a:latin typeface="Times New Roman" pitchFamily="26" charset="0"/>
              </a:rPr>
              <a:t>.</a:t>
            </a:r>
          </a:p>
        </p:txBody>
      </p:sp>
      <p:sp>
        <p:nvSpPr>
          <p:cNvPr id="30727" name="Rectangle 7"/>
          <p:cNvSpPr>
            <a:spLocks noGrp="1" noChangeArrowheads="1"/>
          </p:cNvSpPr>
          <p:nvPr>
            <p:ph sz="half" idx="2"/>
          </p:nvPr>
        </p:nvSpPr>
        <p:spPr>
          <a:xfrm>
            <a:off x="4677824" y="1179389"/>
            <a:ext cx="4190999" cy="5443278"/>
          </a:xfrm>
        </p:spPr>
        <p:txBody>
          <a:bodyPr>
            <a:noAutofit/>
          </a:bodyPr>
          <a:lstStyle/>
          <a:p>
            <a:pPr>
              <a:buFontTx/>
              <a:buNone/>
            </a:pPr>
            <a:r>
              <a:rPr lang="en-US" sz="1700" b="1" dirty="0">
                <a:solidFill>
                  <a:srgbClr val="000000"/>
                </a:solidFill>
                <a:latin typeface="Times New Roman" pitchFamily="26" charset="0"/>
              </a:rPr>
              <a:t>Intervention design and implementation</a:t>
            </a:r>
            <a:r>
              <a:rPr lang="en-US" sz="1700" dirty="0">
                <a:solidFill>
                  <a:srgbClr val="000000"/>
                </a:solidFill>
                <a:latin typeface="Times New Roman" pitchFamily="26" charset="0"/>
              </a:rPr>
              <a:t>.</a:t>
            </a:r>
          </a:p>
          <a:p>
            <a:r>
              <a:rPr lang="en-US" sz="1700" dirty="0">
                <a:solidFill>
                  <a:srgbClr val="000000"/>
                </a:solidFill>
                <a:latin typeface="Times New Roman" pitchFamily="26" charset="0"/>
              </a:rPr>
              <a:t>Interventions shall be designed based on the preceding analysis, the defined problem, parent input, and professional judgments about the potential effectiveness of interventions.  </a:t>
            </a:r>
          </a:p>
          <a:p>
            <a:r>
              <a:rPr lang="en-US" sz="1700" dirty="0">
                <a:solidFill>
                  <a:srgbClr val="000000"/>
                </a:solidFill>
                <a:latin typeface="Times New Roman" pitchFamily="26" charset="0"/>
              </a:rPr>
              <a:t>The interventions shall be </a:t>
            </a:r>
            <a:r>
              <a:rPr lang="en-US" sz="1700" b="1" i="1" u="sng" dirty="0">
                <a:solidFill>
                  <a:srgbClr val="000000"/>
                </a:solidFill>
                <a:latin typeface="Times New Roman" pitchFamily="26" charset="0"/>
              </a:rPr>
              <a:t>described in an intervention plan that includes</a:t>
            </a:r>
            <a:r>
              <a:rPr lang="en-US" sz="1700" dirty="0">
                <a:solidFill>
                  <a:srgbClr val="000000"/>
                </a:solidFill>
                <a:latin typeface="Times New Roman" pitchFamily="26" charset="0"/>
              </a:rPr>
              <a:t> goals and strategies, </a:t>
            </a:r>
            <a:r>
              <a:rPr lang="en-US" sz="1700" b="1" i="1" dirty="0">
                <a:solidFill>
                  <a:srgbClr val="000000"/>
                </a:solidFill>
                <a:effectLst>
                  <a:outerShdw blurRad="38100" dist="38100" dir="2700000" algn="tl">
                    <a:srgbClr val="DDDDDD"/>
                  </a:outerShdw>
                </a:effectLst>
                <a:latin typeface="Times New Roman" pitchFamily="26" charset="0"/>
              </a:rPr>
              <a:t>a progress monitoring plan</a:t>
            </a:r>
            <a:r>
              <a:rPr lang="en-US" sz="1700" dirty="0">
                <a:solidFill>
                  <a:srgbClr val="000000"/>
                </a:solidFill>
                <a:latin typeface="Times New Roman" pitchFamily="26" charset="0"/>
              </a:rPr>
              <a:t>, a decision–making plan for summarizing and analyzing progress monitoring data, and responsible parties.  </a:t>
            </a:r>
          </a:p>
          <a:p>
            <a:r>
              <a:rPr lang="en-US" sz="1700" b="1" i="1" dirty="0">
                <a:solidFill>
                  <a:srgbClr val="000000"/>
                </a:solidFill>
                <a:effectLst>
                  <a:outerShdw blurRad="38100" dist="38100" dir="2700000" algn="tl">
                    <a:srgbClr val="DDDDDD"/>
                  </a:outerShdw>
                </a:effectLst>
                <a:latin typeface="Times New Roman" pitchFamily="26" charset="0"/>
              </a:rPr>
              <a:t>Interventions shall be implemented as developed and modified on the basis of objective data</a:t>
            </a:r>
            <a:r>
              <a:rPr lang="en-US" sz="1700" dirty="0">
                <a:solidFill>
                  <a:srgbClr val="000000"/>
                </a:solidFill>
                <a:latin typeface="Times New Roman" pitchFamily="26" charset="0"/>
              </a:rPr>
              <a:t> and with the agreement of the responsible parties</a:t>
            </a:r>
            <a:r>
              <a:rPr lang="en-US" sz="1800" dirty="0">
                <a:solidFill>
                  <a:srgbClr val="000000"/>
                </a:solidFill>
                <a:latin typeface="Times New Roman" pitchFamily="26" charset="0"/>
              </a:rPr>
              <a:t>.</a:t>
            </a:r>
          </a:p>
        </p:txBody>
      </p:sp>
    </p:spTree>
    <p:extLst>
      <p:ext uri="{BB962C8B-B14F-4D97-AF65-F5344CB8AC3E}">
        <p14:creationId xmlns:p14="http://schemas.microsoft.com/office/powerpoint/2010/main" val="162900157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How is Eligibility Determined?</a:t>
            </a:r>
            <a:endParaRPr lang="en-US" dirty="0"/>
          </a:p>
        </p:txBody>
      </p:sp>
    </p:spTree>
    <p:extLst>
      <p:ext uri="{BB962C8B-B14F-4D97-AF65-F5344CB8AC3E}">
        <p14:creationId xmlns:p14="http://schemas.microsoft.com/office/powerpoint/2010/main" val="281019192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7376"/>
            <a:ext cx="8229600" cy="588962"/>
          </a:xfrm>
        </p:spPr>
        <p:txBody>
          <a:bodyPr>
            <a:noAutofit/>
          </a:bodyPr>
          <a:lstStyle/>
          <a:p>
            <a:pPr algn="r"/>
            <a:r>
              <a:rPr lang="en-US" sz="4800" dirty="0" smtClean="0"/>
              <a:t>Evaluation</a:t>
            </a:r>
            <a:endParaRPr lang="en-US" sz="4800" dirty="0"/>
          </a:p>
        </p:txBody>
      </p:sp>
      <p:sp>
        <p:nvSpPr>
          <p:cNvPr id="4" name="Text Placeholder 3"/>
          <p:cNvSpPr>
            <a:spLocks noGrp="1"/>
          </p:cNvSpPr>
          <p:nvPr>
            <p:ph type="body" idx="1"/>
          </p:nvPr>
        </p:nvSpPr>
        <p:spPr>
          <a:xfrm>
            <a:off x="457200" y="1648419"/>
            <a:ext cx="4040188" cy="660400"/>
          </a:xfrm>
        </p:spPr>
        <p:txBody>
          <a:bodyPr>
            <a:normAutofit/>
          </a:bodyPr>
          <a:lstStyle/>
          <a:p>
            <a:r>
              <a:rPr lang="en-US" sz="2400" b="1" dirty="0" smtClean="0"/>
              <a:t>Child Find</a:t>
            </a:r>
            <a:r>
              <a:rPr lang="en-US" dirty="0" smtClean="0"/>
              <a:t>	</a:t>
            </a:r>
            <a:endParaRPr lang="en-US" dirty="0"/>
          </a:p>
        </p:txBody>
      </p:sp>
      <p:sp>
        <p:nvSpPr>
          <p:cNvPr id="5" name="Content Placeholder 4"/>
          <p:cNvSpPr>
            <a:spLocks noGrp="1"/>
          </p:cNvSpPr>
          <p:nvPr>
            <p:ph sz="half" idx="2"/>
          </p:nvPr>
        </p:nvSpPr>
        <p:spPr>
          <a:xfrm>
            <a:off x="457200" y="2435034"/>
            <a:ext cx="4040188" cy="3741929"/>
          </a:xfrm>
        </p:spPr>
        <p:txBody>
          <a:bodyPr>
            <a:normAutofit fontScale="92500" lnSpcReduction="10000"/>
          </a:bodyPr>
          <a:lstStyle/>
          <a:p>
            <a:r>
              <a:rPr lang="en-US" sz="1600" dirty="0" smtClean="0">
                <a:solidFill>
                  <a:srgbClr val="000000"/>
                </a:solidFill>
              </a:rPr>
              <a:t>Public agencies are required to develop and implement procedures to identify, locate and evaluate children in need of special education and related services [</a:t>
            </a:r>
            <a:r>
              <a:rPr lang="en-US" sz="1600" i="1" dirty="0" smtClean="0">
                <a:solidFill>
                  <a:srgbClr val="000000"/>
                </a:solidFill>
              </a:rPr>
              <a:t>Iowa Rules of Special Education</a:t>
            </a:r>
            <a:r>
              <a:rPr lang="en-US" sz="1600" dirty="0" smtClean="0">
                <a:solidFill>
                  <a:srgbClr val="000000"/>
                </a:solidFill>
              </a:rPr>
              <a:t> 281—411(1); 34 CFR 300.111]. </a:t>
            </a:r>
          </a:p>
          <a:p>
            <a:r>
              <a:rPr lang="en-US" sz="1600" dirty="0" smtClean="0">
                <a:solidFill>
                  <a:srgbClr val="000000"/>
                </a:solidFill>
              </a:rPr>
              <a:t>This includes all children who are suspected of having a disability, even though they may be advancing from grade to grade or otherwise appear to making reasonable progress toward district standards and benchmarks [</a:t>
            </a:r>
            <a:r>
              <a:rPr lang="en-US" sz="1600" i="1" dirty="0" smtClean="0">
                <a:solidFill>
                  <a:srgbClr val="000000"/>
                </a:solidFill>
              </a:rPr>
              <a:t>Iowa Rules of Special Education</a:t>
            </a:r>
            <a:r>
              <a:rPr lang="en-US" sz="1600" dirty="0" smtClean="0">
                <a:solidFill>
                  <a:srgbClr val="000000"/>
                </a:solidFill>
              </a:rPr>
              <a:t> 281—411(3)]. </a:t>
            </a:r>
            <a:endParaRPr lang="en-US" sz="1600" dirty="0">
              <a:solidFill>
                <a:srgbClr val="000000"/>
              </a:solidFill>
            </a:endParaRPr>
          </a:p>
        </p:txBody>
      </p:sp>
      <p:sp>
        <p:nvSpPr>
          <p:cNvPr id="6" name="Text Placeholder 5"/>
          <p:cNvSpPr>
            <a:spLocks noGrp="1"/>
          </p:cNvSpPr>
          <p:nvPr>
            <p:ph type="body" sz="quarter" idx="3"/>
          </p:nvPr>
        </p:nvSpPr>
        <p:spPr>
          <a:xfrm>
            <a:off x="4497388" y="1683372"/>
            <a:ext cx="4498047" cy="660400"/>
          </a:xfrm>
        </p:spPr>
        <p:txBody>
          <a:bodyPr/>
          <a:lstStyle/>
          <a:p>
            <a:r>
              <a:rPr lang="en-US" sz="2400" b="1" dirty="0" smtClean="0"/>
              <a:t>Full &amp; Individual Evaluation</a:t>
            </a:r>
            <a:endParaRPr lang="en-US" sz="2400" b="1" dirty="0"/>
          </a:p>
        </p:txBody>
      </p:sp>
      <p:sp>
        <p:nvSpPr>
          <p:cNvPr id="7" name="Content Placeholder 6"/>
          <p:cNvSpPr>
            <a:spLocks noGrp="1"/>
          </p:cNvSpPr>
          <p:nvPr>
            <p:ph sz="quarter" idx="4"/>
          </p:nvPr>
        </p:nvSpPr>
        <p:spPr>
          <a:xfrm>
            <a:off x="4497388" y="2425329"/>
            <a:ext cx="4358221" cy="4551357"/>
          </a:xfrm>
        </p:spPr>
        <p:txBody>
          <a:bodyPr>
            <a:normAutofit/>
          </a:bodyPr>
          <a:lstStyle/>
          <a:p>
            <a:r>
              <a:rPr lang="en-US" sz="1600" dirty="0" smtClean="0">
                <a:solidFill>
                  <a:srgbClr val="000000"/>
                </a:solidFill>
              </a:rPr>
              <a:t>Whenever a parent requests an evaluation or a district has reason to suspect a disability that may entitle  a child to special education and/or related services, the district is obligated to conduct a Full and Individual Evaluation</a:t>
            </a:r>
          </a:p>
          <a:p>
            <a:r>
              <a:rPr lang="en-US" sz="1600" dirty="0" smtClean="0">
                <a:solidFill>
                  <a:srgbClr val="000000"/>
                </a:solidFill>
              </a:rPr>
              <a:t>The public agency must obtain written parent consent for evaluation and implement a variety of assessment tools and strategies to gather relevant functional, developmental and academic information within various performance domains </a:t>
            </a:r>
            <a:r>
              <a:rPr lang="en-US" sz="1730" dirty="0" smtClean="0">
                <a:solidFill>
                  <a:srgbClr val="000000"/>
                </a:solidFill>
              </a:rPr>
              <a:t>	</a:t>
            </a:r>
          </a:p>
          <a:p>
            <a:endParaRPr lang="en-US" dirty="0"/>
          </a:p>
        </p:txBody>
      </p:sp>
    </p:spTree>
    <p:extLst>
      <p:ext uri="{BB962C8B-B14F-4D97-AF65-F5344CB8AC3E}">
        <p14:creationId xmlns:p14="http://schemas.microsoft.com/office/powerpoint/2010/main" val="119881526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232" y="120189"/>
            <a:ext cx="8686800" cy="1143000"/>
          </a:xfrm>
        </p:spPr>
        <p:txBody>
          <a:bodyPr>
            <a:noAutofit/>
          </a:bodyPr>
          <a:lstStyle/>
          <a:p>
            <a:pPr lvl="0" algn="r"/>
            <a:r>
              <a:rPr lang="en-US" sz="2400" b="1" dirty="0" smtClean="0"/>
              <a:t>Problem Solving is a Multi-Tiered Process Focused on Meeting Child’s Needs Rather Than Assigning a Label</a:t>
            </a:r>
            <a:endParaRPr lang="en-US" sz="2400" b="1" dirty="0"/>
          </a:p>
        </p:txBody>
      </p:sp>
      <p:graphicFrame>
        <p:nvGraphicFramePr>
          <p:cNvPr id="4" name="D 1"/>
          <p:cNvGraphicFramePr/>
          <p:nvPr>
            <p:extLst>
              <p:ext uri="{D42A27DB-BD31-4B8C-83A1-F6EECF244321}">
                <p14:modId xmlns:p14="http://schemas.microsoft.com/office/powerpoint/2010/main" val="348554624"/>
              </p:ext>
            </p:extLst>
          </p:nvPr>
        </p:nvGraphicFramePr>
        <p:xfrm>
          <a:off x="0" y="1549398"/>
          <a:ext cx="8989524" cy="53086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183036" y="1284269"/>
            <a:ext cx="7470223" cy="1569660"/>
          </a:xfrm>
          <a:prstGeom prst="rect">
            <a:avLst/>
          </a:prstGeom>
          <a:noFill/>
        </p:spPr>
        <p:txBody>
          <a:bodyPr wrap="square" rtlCol="0">
            <a:spAutoFit/>
          </a:bodyPr>
          <a:lstStyle/>
          <a:p>
            <a:r>
              <a:rPr lang="en-US" sz="1700" dirty="0"/>
              <a:t>“. . . The student is not declared eligible for special education because of performance on an IQ test, but because their academic performance did not improve as the result of trying a continuum of progressively more intensive regular education interventions.”</a:t>
            </a:r>
            <a:endParaRPr lang="en-US" sz="1700" dirty="0" smtClean="0"/>
          </a:p>
          <a:p>
            <a:r>
              <a:rPr lang="en-US" sz="1400" b="1" dirty="0" smtClean="0"/>
              <a:t> </a:t>
            </a:r>
            <a:endParaRPr lang="en-US" sz="1400" dirty="0"/>
          </a:p>
          <a:p>
            <a:endParaRPr lang="en-US" sz="1400" dirty="0"/>
          </a:p>
        </p:txBody>
      </p:sp>
      <p:sp>
        <p:nvSpPr>
          <p:cNvPr id="6" name="TextBox 5"/>
          <p:cNvSpPr txBox="1"/>
          <p:nvPr/>
        </p:nvSpPr>
        <p:spPr>
          <a:xfrm>
            <a:off x="7811995" y="2149794"/>
            <a:ext cx="1145112" cy="523220"/>
          </a:xfrm>
          <a:prstGeom prst="rect">
            <a:avLst/>
          </a:prstGeom>
          <a:noFill/>
        </p:spPr>
        <p:txBody>
          <a:bodyPr wrap="square" rtlCol="0">
            <a:spAutoFit/>
          </a:bodyPr>
          <a:lstStyle/>
          <a:p>
            <a:pPr algn="ctr"/>
            <a:r>
              <a:rPr lang="en-US" sz="1400" b="1" dirty="0" smtClean="0"/>
              <a:t>Move to Entitlement</a:t>
            </a:r>
            <a:endParaRPr lang="en-US" sz="1400" b="1" dirty="0"/>
          </a:p>
        </p:txBody>
      </p:sp>
    </p:spTree>
    <p:extLst>
      <p:ext uri="{BB962C8B-B14F-4D97-AF65-F5344CB8AC3E}">
        <p14:creationId xmlns:p14="http://schemas.microsoft.com/office/powerpoint/2010/main" val="105956881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9909"/>
            <a:ext cx="8229600" cy="847195"/>
          </a:xfrm>
        </p:spPr>
        <p:txBody>
          <a:bodyPr>
            <a:normAutofit/>
          </a:bodyPr>
          <a:lstStyle/>
          <a:p>
            <a:pPr algn="r"/>
            <a:r>
              <a:rPr lang="en-US" dirty="0" smtClean="0"/>
              <a:t>Eligibility</a:t>
            </a:r>
            <a:endParaRPr lang="en-US" dirty="0"/>
          </a:p>
        </p:txBody>
      </p:sp>
      <p:sp>
        <p:nvSpPr>
          <p:cNvPr id="3" name="Content Placeholder 2"/>
          <p:cNvSpPr>
            <a:spLocks noGrp="1"/>
          </p:cNvSpPr>
          <p:nvPr>
            <p:ph idx="1"/>
          </p:nvPr>
        </p:nvSpPr>
        <p:spPr>
          <a:xfrm>
            <a:off x="254000" y="1534287"/>
            <a:ext cx="8432800" cy="4768171"/>
          </a:xfrm>
        </p:spPr>
        <p:txBody>
          <a:bodyPr>
            <a:normAutofit fontScale="62500" lnSpcReduction="20000"/>
          </a:bodyPr>
          <a:lstStyle/>
          <a:p>
            <a:r>
              <a:rPr lang="en-US" sz="2857" dirty="0" smtClean="0">
                <a:solidFill>
                  <a:srgbClr val="000000"/>
                </a:solidFill>
              </a:rPr>
              <a:t>An educational disability requiring Special Education is a skills deficit, a health or physical condition, a functional limitation, or a pattern of behavior that adversely affects educational performance. An educational disability:</a:t>
            </a:r>
          </a:p>
          <a:p>
            <a:pPr lvl="1"/>
            <a:r>
              <a:rPr lang="en-US" sz="2857" dirty="0" smtClean="0">
                <a:solidFill>
                  <a:srgbClr val="000000"/>
                </a:solidFill>
              </a:rPr>
              <a:t> 1) results in educational performance that is significantly and    consistently different, diminished, or inappropriate when compared to the expectations for peers and</a:t>
            </a:r>
          </a:p>
          <a:p>
            <a:pPr lvl="1"/>
            <a:r>
              <a:rPr lang="en-US" sz="2857" dirty="0" smtClean="0">
                <a:solidFill>
                  <a:srgbClr val="000000"/>
                </a:solidFill>
              </a:rPr>
              <a:t> 2) significantly interferes with: </a:t>
            </a:r>
          </a:p>
          <a:p>
            <a:pPr marL="1371600" lvl="2" indent="-457200">
              <a:buFont typeface="+mj-lt"/>
              <a:buAutoNum type="alphaLcParenR"/>
            </a:pPr>
            <a:r>
              <a:rPr lang="en-US" sz="2857" dirty="0" smtClean="0">
                <a:solidFill>
                  <a:srgbClr val="000000"/>
                </a:solidFill>
              </a:rPr>
              <a:t>access to general education settings and opportunities</a:t>
            </a:r>
          </a:p>
          <a:p>
            <a:pPr marL="1371600" lvl="2" indent="-457200">
              <a:buFont typeface="+mj-lt"/>
              <a:buAutoNum type="alphaLcParenR"/>
            </a:pPr>
            <a:r>
              <a:rPr lang="en-US" sz="2857" dirty="0" smtClean="0">
                <a:solidFill>
                  <a:srgbClr val="000000"/>
                </a:solidFill>
              </a:rPr>
              <a:t>developmental progress, involvement and progress in the general curriculum, or</a:t>
            </a:r>
          </a:p>
          <a:p>
            <a:pPr marL="1371600" lvl="2" indent="-457200">
              <a:buFont typeface="+mj-lt"/>
              <a:buAutoNum type="alphaLcParenR"/>
            </a:pPr>
            <a:r>
              <a:rPr lang="en-US" sz="2857" dirty="0" smtClean="0">
                <a:solidFill>
                  <a:srgbClr val="000000"/>
                </a:solidFill>
              </a:rPr>
              <a:t>interpersonal relationships or personal adjustment. </a:t>
            </a:r>
          </a:p>
          <a:p>
            <a:r>
              <a:rPr lang="en-US" sz="2857" dirty="0" smtClean="0">
                <a:solidFill>
                  <a:srgbClr val="000000"/>
                </a:solidFill>
              </a:rPr>
              <a:t>Eligibility decisions are based on a child’s progress (i.e. performance over time), discrepancy (i.e. performance as compared to grade level expectations or developmental norms) and need.</a:t>
            </a:r>
            <a:endParaRPr lang="en-US" sz="2857" i="1" dirty="0" smtClean="0">
              <a:solidFill>
                <a:srgbClr val="000000"/>
              </a:solidFill>
            </a:endParaRPr>
          </a:p>
          <a:p>
            <a:pPr>
              <a:buNone/>
            </a:pPr>
            <a:r>
              <a:rPr lang="en-US" sz="1514" i="1" dirty="0" smtClean="0">
                <a:solidFill>
                  <a:srgbClr val="000000"/>
                </a:solidFill>
              </a:rPr>
              <a:t>        					 Special Education Eligibility Standards, Iowa Department of Education, July 2006 </a:t>
            </a:r>
            <a:r>
              <a:rPr lang="en-US" i="1" dirty="0" smtClean="0">
                <a:solidFill>
                  <a:schemeClr val="bg2">
                    <a:lumMod val="50000"/>
                  </a:schemeClr>
                </a:solidFill>
              </a:rPr>
              <a:t>	</a:t>
            </a:r>
          </a:p>
          <a:p>
            <a:endParaRPr lang="en-US" dirty="0"/>
          </a:p>
        </p:txBody>
      </p:sp>
    </p:spTree>
    <p:extLst>
      <p:ext uri="{BB962C8B-B14F-4D97-AF65-F5344CB8AC3E}">
        <p14:creationId xmlns:p14="http://schemas.microsoft.com/office/powerpoint/2010/main" val="211420498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39" y="242057"/>
            <a:ext cx="8899295" cy="1122868"/>
          </a:xfrm>
        </p:spPr>
        <p:txBody>
          <a:bodyPr>
            <a:normAutofit fontScale="90000"/>
          </a:bodyPr>
          <a:lstStyle/>
          <a:p>
            <a:pPr algn="r"/>
            <a:r>
              <a:rPr lang="en-US" sz="2800" b="1" dirty="0" smtClean="0"/>
              <a:t>Special Education is an Extension of the Civil Rights Movement of the 1950s and 1960s</a:t>
            </a:r>
            <a:endParaRPr lang="en-US" sz="2800" b="1" dirty="0"/>
          </a:p>
        </p:txBody>
      </p:sp>
      <p:pic>
        <p:nvPicPr>
          <p:cNvPr id="8" name="Picture 7"/>
          <p:cNvPicPr>
            <a:picLocks noChangeAspect="1"/>
          </p:cNvPicPr>
          <p:nvPr/>
        </p:nvPicPr>
        <p:blipFill>
          <a:blip r:embed="rId3"/>
          <a:stretch>
            <a:fillRect/>
          </a:stretch>
        </p:blipFill>
        <p:spPr>
          <a:xfrm>
            <a:off x="132284" y="2636870"/>
            <a:ext cx="8879436" cy="2475616"/>
          </a:xfrm>
          <a:prstGeom prst="rect">
            <a:avLst/>
          </a:prstGeom>
        </p:spPr>
      </p:pic>
      <p:sp>
        <p:nvSpPr>
          <p:cNvPr id="9" name="TextBox 8"/>
          <p:cNvSpPr txBox="1"/>
          <p:nvPr/>
        </p:nvSpPr>
        <p:spPr>
          <a:xfrm>
            <a:off x="264564" y="1364925"/>
            <a:ext cx="8910117" cy="1354217"/>
          </a:xfrm>
          <a:prstGeom prst="rect">
            <a:avLst/>
          </a:prstGeom>
          <a:noFill/>
        </p:spPr>
        <p:txBody>
          <a:bodyPr wrap="square" rtlCol="0">
            <a:spAutoFit/>
          </a:bodyPr>
          <a:lstStyle/>
          <a:p>
            <a:pPr lvl="0"/>
            <a:r>
              <a:rPr lang="en-US" sz="1600" dirty="0" smtClean="0"/>
              <a:t>These cases established the notion that students with disabilities may not be excluded from educational programs, when public funds are used provide educational programs for other students, simply because they require more resources to educate. They also clearly establish a preference for placement in a regular public school setting. </a:t>
            </a:r>
          </a:p>
          <a:p>
            <a:endParaRPr lang="en-US" dirty="0"/>
          </a:p>
        </p:txBody>
      </p:sp>
      <p:sp>
        <p:nvSpPr>
          <p:cNvPr id="11" name="TextBox 10"/>
          <p:cNvSpPr txBox="1"/>
          <p:nvPr/>
        </p:nvSpPr>
        <p:spPr>
          <a:xfrm>
            <a:off x="264565" y="5311114"/>
            <a:ext cx="8667770" cy="1631216"/>
          </a:xfrm>
          <a:prstGeom prst="rect">
            <a:avLst/>
          </a:prstGeom>
          <a:noFill/>
        </p:spPr>
        <p:txBody>
          <a:bodyPr wrap="square" rtlCol="0">
            <a:spAutoFit/>
          </a:bodyPr>
          <a:lstStyle/>
          <a:p>
            <a:r>
              <a:rPr lang="en-US" sz="1600" dirty="0" smtClean="0"/>
              <a:t>The states’ failure to act ‘with all deliberate speed’ (Brown </a:t>
            </a:r>
            <a:r>
              <a:rPr lang="en-US" sz="1600" dirty="0" err="1" smtClean="0"/>
              <a:t>v</a:t>
            </a:r>
            <a:r>
              <a:rPr lang="en-US" sz="1600" dirty="0" smtClean="0"/>
              <a:t>. Board of Education) to provide equitable educational opportunities for all students: with no direct jurisdiction over public education, Congress used its spending authority to create financial incentives to prompt states to reform their educational programs </a:t>
            </a:r>
          </a:p>
          <a:p>
            <a:r>
              <a:rPr lang="en-US" dirty="0" smtClean="0"/>
              <a:t> </a:t>
            </a:r>
          </a:p>
          <a:p>
            <a:endParaRPr lang="en-US" dirty="0"/>
          </a:p>
        </p:txBody>
      </p:sp>
    </p:spTree>
    <p:extLst>
      <p:ext uri="{BB962C8B-B14F-4D97-AF65-F5344CB8AC3E}">
        <p14:creationId xmlns:p14="http://schemas.microsoft.com/office/powerpoint/2010/main" val="3618766804"/>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Document2.pdf"/>
          <p:cNvPicPr>
            <a:picLocks noChangeAspect="1"/>
          </p:cNvPicPr>
          <p:nvPr/>
        </p:nvPicPr>
        <p:blipFill>
          <a:blip r:embed="rId3"/>
          <a:stretch>
            <a:fillRect/>
          </a:stretch>
        </p:blipFill>
        <p:spPr>
          <a:xfrm>
            <a:off x="-745066" y="244237"/>
            <a:ext cx="10329333" cy="7866821"/>
          </a:xfrm>
          <a:prstGeom prst="rect">
            <a:avLst/>
          </a:prstGeom>
        </p:spPr>
      </p:pic>
    </p:spTree>
    <p:extLst>
      <p:ext uri="{BB962C8B-B14F-4D97-AF65-F5344CB8AC3E}">
        <p14:creationId xmlns:p14="http://schemas.microsoft.com/office/powerpoint/2010/main" val="3365375577"/>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174"/>
            <a:ext cx="8229600" cy="588962"/>
          </a:xfrm>
        </p:spPr>
        <p:txBody>
          <a:bodyPr>
            <a:normAutofit fontScale="90000"/>
          </a:bodyPr>
          <a:lstStyle/>
          <a:p>
            <a:pPr algn="r"/>
            <a:r>
              <a:rPr lang="en-US" dirty="0" smtClean="0"/>
              <a:t>Essential Entitlement Questions</a:t>
            </a:r>
            <a:endParaRPr lang="en-US" dirty="0"/>
          </a:p>
        </p:txBody>
      </p:sp>
      <p:graphicFrame>
        <p:nvGraphicFramePr>
          <p:cNvPr id="7" name="D 2"/>
          <p:cNvGraphicFramePr/>
          <p:nvPr/>
        </p:nvGraphicFramePr>
        <p:xfrm>
          <a:off x="407246" y="911018"/>
          <a:ext cx="8397240" cy="5709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02500859"/>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pPr algn="ctr"/>
            <a:r>
              <a:rPr lang="en-US" dirty="0" smtClean="0"/>
              <a:t>What is an IEP?</a:t>
            </a:r>
            <a:endParaRPr lang="en-US" dirty="0"/>
          </a:p>
        </p:txBody>
      </p:sp>
    </p:spTree>
    <p:extLst>
      <p:ext uri="{BB962C8B-B14F-4D97-AF65-F5344CB8AC3E}">
        <p14:creationId xmlns:p14="http://schemas.microsoft.com/office/powerpoint/2010/main" val="2824350306"/>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7604"/>
            <a:ext cx="8229600" cy="970502"/>
          </a:xfrm>
        </p:spPr>
        <p:txBody>
          <a:bodyPr>
            <a:noAutofit/>
          </a:bodyPr>
          <a:lstStyle/>
          <a:p>
            <a:pPr algn="r"/>
            <a:r>
              <a:rPr lang="en-US" dirty="0" smtClean="0"/>
              <a:t>   </a:t>
            </a:r>
            <a:r>
              <a:rPr lang="en-US" sz="3200" dirty="0" smtClean="0"/>
              <a:t>An IEP </a:t>
            </a:r>
            <a:r>
              <a:rPr lang="en-US" sz="3200" i="1" dirty="0" smtClean="0"/>
              <a:t>IS</a:t>
            </a:r>
            <a:r>
              <a:rPr lang="en-US" sz="3200" dirty="0" smtClean="0"/>
              <a:t> a Commitment to Provide Services…    </a:t>
            </a:r>
            <a:endParaRPr lang="en-US" sz="3200" dirty="0"/>
          </a:p>
        </p:txBody>
      </p:sp>
      <p:sp>
        <p:nvSpPr>
          <p:cNvPr id="3" name="Content Placeholder 2"/>
          <p:cNvSpPr>
            <a:spLocks noGrp="1"/>
          </p:cNvSpPr>
          <p:nvPr>
            <p:ph idx="1"/>
          </p:nvPr>
        </p:nvSpPr>
        <p:spPr>
          <a:xfrm>
            <a:off x="457200" y="1799220"/>
            <a:ext cx="8229600" cy="4813300"/>
          </a:xfrm>
        </p:spPr>
        <p:txBody>
          <a:bodyPr>
            <a:normAutofit/>
          </a:bodyPr>
          <a:lstStyle/>
          <a:p>
            <a:r>
              <a:rPr lang="en-US" dirty="0">
                <a:solidFill>
                  <a:schemeClr val="bg2">
                    <a:lumMod val="50000"/>
                  </a:schemeClr>
                </a:solidFill>
              </a:rPr>
              <a:t>The</a:t>
            </a:r>
            <a:r>
              <a:rPr lang="en-US" dirty="0" smtClean="0">
                <a:solidFill>
                  <a:schemeClr val="bg2">
                    <a:lumMod val="50000"/>
                  </a:schemeClr>
                </a:solidFill>
              </a:rPr>
              <a:t> IEP is </a:t>
            </a:r>
            <a:r>
              <a:rPr lang="en-US" dirty="0">
                <a:solidFill>
                  <a:schemeClr val="bg2">
                    <a:lumMod val="50000"/>
                  </a:schemeClr>
                </a:solidFill>
              </a:rPr>
              <a:t>the cornerstone of the </a:t>
            </a:r>
            <a:r>
              <a:rPr lang="en-US" dirty="0" smtClean="0">
                <a:solidFill>
                  <a:schemeClr val="bg2">
                    <a:lumMod val="50000"/>
                  </a:schemeClr>
                </a:solidFill>
              </a:rPr>
              <a:t>IDEA. </a:t>
            </a:r>
          </a:p>
          <a:p>
            <a:r>
              <a:rPr lang="en-US" dirty="0" smtClean="0">
                <a:solidFill>
                  <a:schemeClr val="bg2">
                    <a:lumMod val="50000"/>
                  </a:schemeClr>
                </a:solidFill>
              </a:rPr>
              <a:t>Developed in collaboration between parents and schools, the IEP describes the unique abilities, interests, and needs of a child and prescribes the educational placement, services, and supports that are needed to meet those needs. </a:t>
            </a:r>
          </a:p>
          <a:p>
            <a:r>
              <a:rPr lang="en-US" dirty="0" smtClean="0">
                <a:solidFill>
                  <a:schemeClr val="bg2">
                    <a:lumMod val="50000"/>
                  </a:schemeClr>
                </a:solidFill>
              </a:rPr>
              <a:t>The IEP </a:t>
            </a:r>
            <a:r>
              <a:rPr lang="en-US" dirty="0">
                <a:solidFill>
                  <a:schemeClr val="bg2">
                    <a:lumMod val="50000"/>
                  </a:schemeClr>
                </a:solidFill>
              </a:rPr>
              <a:t>is a comprehensive statement of the educational needs of a handicapped child and the specially designed instruction and related services to be employed to meet those needs</a:t>
            </a:r>
            <a:r>
              <a:rPr lang="en-US" dirty="0" smtClean="0">
                <a:solidFill>
                  <a:schemeClr val="bg2">
                    <a:lumMod val="50000"/>
                  </a:schemeClr>
                </a:solidFill>
              </a:rPr>
              <a:t>. [</a:t>
            </a:r>
            <a:r>
              <a:rPr lang="en-US" i="1" dirty="0" smtClean="0">
                <a:solidFill>
                  <a:schemeClr val="bg2">
                    <a:lumMod val="50000"/>
                  </a:schemeClr>
                </a:solidFill>
              </a:rPr>
              <a:t>Burlington </a:t>
            </a:r>
            <a:r>
              <a:rPr lang="en-US" i="1" dirty="0">
                <a:solidFill>
                  <a:schemeClr val="bg2">
                    <a:lumMod val="50000"/>
                  </a:schemeClr>
                </a:solidFill>
              </a:rPr>
              <a:t>Sch. Comm. </a:t>
            </a:r>
            <a:r>
              <a:rPr lang="en-US" i="1" dirty="0" err="1">
                <a:solidFill>
                  <a:schemeClr val="bg2">
                    <a:lumMod val="50000"/>
                  </a:schemeClr>
                </a:solidFill>
              </a:rPr>
              <a:t>v</a:t>
            </a:r>
            <a:r>
              <a:rPr lang="en-US" i="1" dirty="0">
                <a:solidFill>
                  <a:schemeClr val="bg2">
                    <a:lumMod val="50000"/>
                  </a:schemeClr>
                </a:solidFill>
              </a:rPr>
              <a:t>. Massachusetts Dept. of Educ.</a:t>
            </a:r>
            <a:r>
              <a:rPr lang="en-US" dirty="0">
                <a:solidFill>
                  <a:schemeClr val="bg2">
                    <a:lumMod val="50000"/>
                  </a:schemeClr>
                </a:solidFill>
              </a:rPr>
              <a:t>, 556 IDELR </a:t>
            </a:r>
            <a:r>
              <a:rPr lang="en-US" dirty="0" smtClean="0">
                <a:solidFill>
                  <a:schemeClr val="bg2">
                    <a:lumMod val="50000"/>
                  </a:schemeClr>
                </a:solidFill>
              </a:rPr>
              <a:t>389 </a:t>
            </a:r>
            <a:r>
              <a:rPr lang="en-US" dirty="0">
                <a:solidFill>
                  <a:schemeClr val="bg2">
                    <a:lumMod val="50000"/>
                  </a:schemeClr>
                </a:solidFill>
              </a:rPr>
              <a:t>(U.S. 1985</a:t>
            </a:r>
            <a:r>
              <a:rPr lang="en-US" dirty="0" smtClean="0">
                <a:solidFill>
                  <a:schemeClr val="bg2">
                    <a:lumMod val="50000"/>
                  </a:schemeClr>
                </a:solidFill>
              </a:rPr>
              <a:t>)].</a:t>
            </a:r>
          </a:p>
        </p:txBody>
      </p:sp>
    </p:spTree>
    <p:extLst>
      <p:ext uri="{BB962C8B-B14F-4D97-AF65-F5344CB8AC3E}">
        <p14:creationId xmlns:p14="http://schemas.microsoft.com/office/powerpoint/2010/main" val="327480203"/>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954" y="404302"/>
            <a:ext cx="8284121" cy="1017106"/>
          </a:xfrm>
        </p:spPr>
        <p:txBody>
          <a:bodyPr>
            <a:noAutofit/>
          </a:bodyPr>
          <a:lstStyle/>
          <a:p>
            <a:pPr algn="r"/>
            <a:r>
              <a:rPr lang="en-US" sz="3200" dirty="0" smtClean="0"/>
              <a:t>An IEP is</a:t>
            </a:r>
            <a:r>
              <a:rPr lang="en-US" sz="3200" i="1" dirty="0" smtClean="0"/>
              <a:t> NOT </a:t>
            </a:r>
            <a:r>
              <a:rPr lang="en-US" sz="3200" dirty="0"/>
              <a:t>a</a:t>
            </a:r>
            <a:r>
              <a:rPr lang="en-US" sz="3200" dirty="0" smtClean="0"/>
              <a:t> Guarantee of Educational Achievement</a:t>
            </a:r>
            <a:endParaRPr lang="en-US" sz="3200" dirty="0"/>
          </a:p>
        </p:txBody>
      </p:sp>
      <p:sp>
        <p:nvSpPr>
          <p:cNvPr id="3" name="Content Placeholder 2"/>
          <p:cNvSpPr>
            <a:spLocks noGrp="1"/>
          </p:cNvSpPr>
          <p:nvPr>
            <p:ph idx="1"/>
          </p:nvPr>
        </p:nvSpPr>
        <p:spPr>
          <a:xfrm>
            <a:off x="570954" y="1828800"/>
            <a:ext cx="7674521" cy="4236721"/>
          </a:xfrm>
        </p:spPr>
        <p:txBody>
          <a:bodyPr>
            <a:normAutofit fontScale="92500" lnSpcReduction="10000"/>
          </a:bodyPr>
          <a:lstStyle/>
          <a:p>
            <a:r>
              <a:rPr lang="en-US" dirty="0" smtClean="0">
                <a:solidFill>
                  <a:schemeClr val="bg2">
                    <a:lumMod val="50000"/>
                  </a:schemeClr>
                </a:solidFill>
              </a:rPr>
              <a:t>School districts are obligated to ensure entitled individuals have access to educational opportunity, not specific achievement of educational results. [</a:t>
            </a:r>
            <a:r>
              <a:rPr lang="en-US" i="1" dirty="0" smtClean="0">
                <a:solidFill>
                  <a:schemeClr val="bg2">
                    <a:lumMod val="50000"/>
                  </a:schemeClr>
                </a:solidFill>
              </a:rPr>
              <a:t>Board </a:t>
            </a:r>
            <a:r>
              <a:rPr lang="en-US" i="1" dirty="0">
                <a:solidFill>
                  <a:schemeClr val="bg2">
                    <a:lumMod val="50000"/>
                  </a:schemeClr>
                </a:solidFill>
              </a:rPr>
              <a:t>of Educ. of the </a:t>
            </a:r>
            <a:r>
              <a:rPr lang="en-US" i="1" dirty="0" err="1">
                <a:solidFill>
                  <a:schemeClr val="bg2">
                    <a:lumMod val="50000"/>
                  </a:schemeClr>
                </a:solidFill>
              </a:rPr>
              <a:t>Hendrick</a:t>
            </a:r>
            <a:r>
              <a:rPr lang="en-US" i="1" dirty="0">
                <a:solidFill>
                  <a:schemeClr val="bg2">
                    <a:lumMod val="50000"/>
                  </a:schemeClr>
                </a:solidFill>
              </a:rPr>
              <a:t> Hudson Cent. Sch. Dist. </a:t>
            </a:r>
            <a:r>
              <a:rPr lang="en-US" i="1" dirty="0" err="1">
                <a:solidFill>
                  <a:schemeClr val="bg2">
                    <a:lumMod val="50000"/>
                  </a:schemeClr>
                </a:solidFill>
              </a:rPr>
              <a:t>v</a:t>
            </a:r>
            <a:r>
              <a:rPr lang="en-US" i="1" dirty="0">
                <a:solidFill>
                  <a:schemeClr val="bg2">
                    <a:lumMod val="50000"/>
                  </a:schemeClr>
                </a:solidFill>
              </a:rPr>
              <a:t>. Rowley</a:t>
            </a:r>
            <a:r>
              <a:rPr lang="en-US" dirty="0">
                <a:solidFill>
                  <a:schemeClr val="bg2">
                    <a:lumMod val="50000"/>
                  </a:schemeClr>
                </a:solidFill>
              </a:rPr>
              <a:t>, 553 IDELR 656 (U.S. 1982</a:t>
            </a:r>
            <a:r>
              <a:rPr lang="en-US" dirty="0" smtClean="0">
                <a:solidFill>
                  <a:schemeClr val="bg2">
                    <a:lumMod val="50000"/>
                  </a:schemeClr>
                </a:solidFill>
              </a:rPr>
              <a:t>)].</a:t>
            </a:r>
          </a:p>
          <a:p>
            <a:r>
              <a:rPr lang="en-US" dirty="0" smtClean="0">
                <a:solidFill>
                  <a:schemeClr val="bg2">
                    <a:lumMod val="50000"/>
                  </a:schemeClr>
                </a:solidFill>
              </a:rPr>
              <a:t>A child’s IEP is not a contract guaranteeing a student will achieve a certain level of academic proficiency; a district must only make a “good faith effort to assist a child to achieve his or her IEP goals. [</a:t>
            </a:r>
            <a:r>
              <a:rPr lang="en-US" i="1" dirty="0" err="1" smtClean="0">
                <a:solidFill>
                  <a:schemeClr val="bg2">
                    <a:lumMod val="50000"/>
                  </a:schemeClr>
                </a:solidFill>
              </a:rPr>
              <a:t>Coale</a:t>
            </a:r>
            <a:r>
              <a:rPr lang="en-US" i="1" dirty="0" smtClean="0">
                <a:solidFill>
                  <a:schemeClr val="bg2">
                    <a:lumMod val="50000"/>
                  </a:schemeClr>
                </a:solidFill>
              </a:rPr>
              <a:t> </a:t>
            </a:r>
            <a:r>
              <a:rPr lang="en-US" i="1" dirty="0" err="1">
                <a:solidFill>
                  <a:schemeClr val="bg2">
                    <a:lumMod val="50000"/>
                  </a:schemeClr>
                </a:solidFill>
              </a:rPr>
              <a:t>v</a:t>
            </a:r>
            <a:r>
              <a:rPr lang="en-US" i="1" dirty="0">
                <a:solidFill>
                  <a:schemeClr val="bg2">
                    <a:lumMod val="50000"/>
                  </a:schemeClr>
                </a:solidFill>
              </a:rPr>
              <a:t>. State Dept. of Educ</a:t>
            </a:r>
            <a:r>
              <a:rPr lang="en-US" dirty="0">
                <a:solidFill>
                  <a:schemeClr val="bg2">
                    <a:lumMod val="50000"/>
                  </a:schemeClr>
                </a:solidFill>
              </a:rPr>
              <a:t>., 35 IDELR 149 (D. Del. 2001</a:t>
            </a:r>
            <a:r>
              <a:rPr lang="en-US" dirty="0" smtClean="0">
                <a:solidFill>
                  <a:schemeClr val="bg2">
                    <a:lumMod val="50000"/>
                  </a:schemeClr>
                </a:solidFill>
              </a:rPr>
              <a:t>)]</a:t>
            </a:r>
          </a:p>
          <a:p>
            <a:r>
              <a:rPr lang="en-US" dirty="0" smtClean="0">
                <a:solidFill>
                  <a:schemeClr val="bg2">
                    <a:lumMod val="50000"/>
                  </a:schemeClr>
                </a:solidFill>
              </a:rPr>
              <a:t>The standard to be considered is whether the IEP, at the time proposed, was reasonably calculated to confer educational benefit. [</a:t>
            </a:r>
            <a:r>
              <a:rPr lang="en-US" i="1" dirty="0" smtClean="0">
                <a:solidFill>
                  <a:schemeClr val="bg2">
                    <a:lumMod val="50000"/>
                  </a:schemeClr>
                </a:solidFill>
              </a:rPr>
              <a:t>Board of Educ. </a:t>
            </a:r>
            <a:r>
              <a:rPr lang="en-US" i="1" dirty="0" err="1" smtClean="0">
                <a:solidFill>
                  <a:schemeClr val="bg2">
                    <a:lumMod val="50000"/>
                  </a:schemeClr>
                </a:solidFill>
              </a:rPr>
              <a:t>v</a:t>
            </a:r>
            <a:r>
              <a:rPr lang="en-US" i="1" dirty="0" smtClean="0">
                <a:solidFill>
                  <a:schemeClr val="bg2">
                    <a:lumMod val="50000"/>
                  </a:schemeClr>
                </a:solidFill>
              </a:rPr>
              <a:t>. Rowley</a:t>
            </a:r>
            <a:r>
              <a:rPr lang="en-US" dirty="0" smtClean="0">
                <a:solidFill>
                  <a:schemeClr val="bg2">
                    <a:lumMod val="50000"/>
                  </a:schemeClr>
                </a:solidFill>
              </a:rPr>
              <a:t>].</a:t>
            </a:r>
            <a:endParaRPr lang="en-US" dirty="0">
              <a:solidFill>
                <a:schemeClr val="bg2">
                  <a:lumMod val="50000"/>
                </a:schemeClr>
              </a:solidFill>
            </a:endParaRPr>
          </a:p>
        </p:txBody>
      </p:sp>
    </p:spTree>
    <p:extLst>
      <p:ext uri="{BB962C8B-B14F-4D97-AF65-F5344CB8AC3E}">
        <p14:creationId xmlns:p14="http://schemas.microsoft.com/office/powerpoint/2010/main" val="169962333"/>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580" y="112467"/>
            <a:ext cx="8229600" cy="1182866"/>
          </a:xfrm>
        </p:spPr>
        <p:txBody>
          <a:bodyPr>
            <a:normAutofit fontScale="90000"/>
          </a:bodyPr>
          <a:lstStyle/>
          <a:p>
            <a:pPr algn="r"/>
            <a:r>
              <a:rPr lang="en-US" sz="4200" dirty="0" smtClean="0"/>
              <a:t>Implementation Requirements</a:t>
            </a:r>
            <a:endParaRPr lang="en-US" sz="4200" dirty="0"/>
          </a:p>
        </p:txBody>
      </p:sp>
      <p:sp>
        <p:nvSpPr>
          <p:cNvPr id="3" name="Content Placeholder 2"/>
          <p:cNvSpPr>
            <a:spLocks noGrp="1"/>
          </p:cNvSpPr>
          <p:nvPr>
            <p:ph idx="1"/>
          </p:nvPr>
        </p:nvSpPr>
        <p:spPr>
          <a:xfrm>
            <a:off x="90875" y="1507833"/>
            <a:ext cx="8737600" cy="5058527"/>
          </a:xfrm>
        </p:spPr>
        <p:txBody>
          <a:bodyPr>
            <a:normAutofit fontScale="25000" lnSpcReduction="20000"/>
          </a:bodyPr>
          <a:lstStyle/>
          <a:p>
            <a:r>
              <a:rPr lang="en-US" sz="8000" dirty="0" smtClean="0">
                <a:solidFill>
                  <a:schemeClr val="bg2">
                    <a:lumMod val="50000"/>
                  </a:schemeClr>
                </a:solidFill>
              </a:rPr>
              <a:t>When a child is determined eligible for special education the district must ensure:</a:t>
            </a:r>
          </a:p>
          <a:p>
            <a:pPr marL="971550" lvl="1" indent="-514350">
              <a:buFont typeface="+mj-lt"/>
              <a:buAutoNum type="alphaLcPeriod"/>
            </a:pPr>
            <a:r>
              <a:rPr lang="en-US" sz="8000" i="1" dirty="0" smtClean="0">
                <a:solidFill>
                  <a:schemeClr val="bg2">
                    <a:lumMod val="50000"/>
                  </a:schemeClr>
                </a:solidFill>
              </a:rPr>
              <a:t>A meeting to develop an IEP for a child is conducted within 30 days of a determination that the child needs special education and related services; and </a:t>
            </a:r>
          </a:p>
          <a:p>
            <a:pPr marL="971550" lvl="1" indent="-514350">
              <a:buFont typeface="+mj-lt"/>
              <a:buAutoNum type="alphaLcPeriod"/>
            </a:pPr>
            <a:r>
              <a:rPr lang="en-US" sz="8000" i="1" dirty="0" smtClean="0">
                <a:solidFill>
                  <a:schemeClr val="bg2">
                    <a:lumMod val="50000"/>
                  </a:schemeClr>
                </a:solidFill>
              </a:rPr>
              <a:t> As soon as possible following development of the IEP, special education and related services are made available to the child in accordance with the child’s IEP. </a:t>
            </a:r>
            <a:r>
              <a:rPr lang="en-US" sz="8000" dirty="0" smtClean="0">
                <a:solidFill>
                  <a:schemeClr val="bg2">
                    <a:lumMod val="50000"/>
                  </a:schemeClr>
                </a:solidFill>
              </a:rPr>
              <a:t>[</a:t>
            </a:r>
            <a:r>
              <a:rPr lang="en-US" sz="8000" i="1" dirty="0" smtClean="0">
                <a:solidFill>
                  <a:schemeClr val="bg2">
                    <a:lumMod val="50000"/>
                  </a:schemeClr>
                </a:solidFill>
              </a:rPr>
              <a:t>281—41.323(3)</a:t>
            </a:r>
            <a:r>
              <a:rPr lang="en-US" sz="8000" dirty="0" smtClean="0">
                <a:solidFill>
                  <a:schemeClr val="bg2">
                    <a:lumMod val="50000"/>
                  </a:schemeClr>
                </a:solidFill>
              </a:rPr>
              <a:t>]</a:t>
            </a:r>
          </a:p>
          <a:p>
            <a:r>
              <a:rPr lang="en-US" sz="8000" dirty="0" smtClean="0">
                <a:solidFill>
                  <a:schemeClr val="bg2">
                    <a:lumMod val="50000"/>
                  </a:schemeClr>
                </a:solidFill>
              </a:rPr>
              <a:t>At </a:t>
            </a:r>
            <a:r>
              <a:rPr lang="en-US" sz="8000" dirty="0">
                <a:solidFill>
                  <a:schemeClr val="bg2">
                    <a:lumMod val="50000"/>
                  </a:schemeClr>
                </a:solidFill>
              </a:rPr>
              <a:t>the beginning of each school year, each</a:t>
            </a:r>
            <a:r>
              <a:rPr lang="en-US" sz="8000" dirty="0" smtClean="0">
                <a:solidFill>
                  <a:schemeClr val="bg2">
                    <a:lumMod val="50000"/>
                  </a:schemeClr>
                </a:solidFill>
              </a:rPr>
              <a:t> district must </a:t>
            </a:r>
            <a:r>
              <a:rPr lang="en-US" sz="8000" dirty="0">
                <a:solidFill>
                  <a:schemeClr val="bg2">
                    <a:lumMod val="50000"/>
                  </a:schemeClr>
                </a:solidFill>
              </a:rPr>
              <a:t>have an IEP in</a:t>
            </a:r>
            <a:r>
              <a:rPr lang="en-US" sz="8000" dirty="0" smtClean="0">
                <a:solidFill>
                  <a:schemeClr val="bg2">
                    <a:lumMod val="50000"/>
                  </a:schemeClr>
                </a:solidFill>
              </a:rPr>
              <a:t> place </a:t>
            </a:r>
            <a:r>
              <a:rPr lang="en-US" sz="8000" dirty="0">
                <a:solidFill>
                  <a:schemeClr val="bg2">
                    <a:lumMod val="50000"/>
                  </a:schemeClr>
                </a:solidFill>
              </a:rPr>
              <a:t>for each</a:t>
            </a:r>
            <a:r>
              <a:rPr lang="en-US" sz="8000" dirty="0" smtClean="0">
                <a:solidFill>
                  <a:schemeClr val="bg2">
                    <a:lumMod val="50000"/>
                  </a:schemeClr>
                </a:solidFill>
              </a:rPr>
              <a:t> entitled individual within </a:t>
            </a:r>
            <a:r>
              <a:rPr lang="en-US" sz="8000" dirty="0">
                <a:solidFill>
                  <a:schemeClr val="bg2">
                    <a:lumMod val="50000"/>
                  </a:schemeClr>
                </a:solidFill>
              </a:rPr>
              <a:t>its jurisdiction</a:t>
            </a:r>
            <a:r>
              <a:rPr lang="en-US" sz="8000" dirty="0" smtClean="0">
                <a:solidFill>
                  <a:schemeClr val="bg2">
                    <a:lumMod val="50000"/>
                  </a:schemeClr>
                </a:solidFill>
              </a:rPr>
              <a:t>. </a:t>
            </a:r>
            <a:r>
              <a:rPr lang="en-US" sz="8000" i="1" dirty="0" smtClean="0">
                <a:solidFill>
                  <a:schemeClr val="bg2">
                    <a:lumMod val="50000"/>
                  </a:schemeClr>
                </a:solidFill>
              </a:rPr>
              <a:t>[281—41.323(1)</a:t>
            </a:r>
            <a:r>
              <a:rPr lang="en-US" sz="8000" dirty="0" smtClean="0">
                <a:solidFill>
                  <a:schemeClr val="bg2">
                    <a:lumMod val="50000"/>
                  </a:schemeClr>
                </a:solidFill>
              </a:rPr>
              <a:t>] </a:t>
            </a:r>
          </a:p>
          <a:p>
            <a:r>
              <a:rPr lang="en-US" sz="8000" dirty="0" smtClean="0">
                <a:solidFill>
                  <a:schemeClr val="bg2">
                    <a:lumMod val="50000"/>
                  </a:schemeClr>
                </a:solidFill>
              </a:rPr>
              <a:t>Districts must also ensure that </a:t>
            </a:r>
            <a:r>
              <a:rPr lang="en-US" sz="8000" dirty="0" err="1" smtClean="0">
                <a:solidFill>
                  <a:schemeClr val="bg2">
                    <a:lumMod val="50000"/>
                  </a:schemeClr>
                </a:solidFill>
              </a:rPr>
              <a:t>IEPs</a:t>
            </a:r>
            <a:r>
              <a:rPr lang="en-US" sz="8000" dirty="0" smtClean="0">
                <a:solidFill>
                  <a:schemeClr val="bg2">
                    <a:lumMod val="50000"/>
                  </a:schemeClr>
                </a:solidFill>
              </a:rPr>
              <a:t> are accessible to all special education teachers, general education teachers, and other service providers who are responsible for their implementation; teachers and service providers must be informed of their responsibilities related to implementation as well as specific accommodations, modifications, and supports that must be provided [</a:t>
            </a:r>
            <a:r>
              <a:rPr lang="en-US" sz="8000" i="1" dirty="0" smtClean="0">
                <a:solidFill>
                  <a:schemeClr val="bg2">
                    <a:lumMod val="50000"/>
                  </a:schemeClr>
                </a:solidFill>
              </a:rPr>
              <a:t>281—41.323(4)</a:t>
            </a:r>
            <a:r>
              <a:rPr lang="en-US" sz="8000" dirty="0" smtClean="0">
                <a:solidFill>
                  <a:schemeClr val="bg2">
                    <a:lumMod val="50000"/>
                  </a:schemeClr>
                </a:solidFill>
              </a:rPr>
              <a:t>]</a:t>
            </a:r>
            <a:r>
              <a:rPr lang="en-US" sz="8800" dirty="0" smtClean="0">
                <a:solidFill>
                  <a:schemeClr val="bg2">
                    <a:lumMod val="50000"/>
                  </a:schemeClr>
                </a:solidFill>
              </a:rPr>
              <a:t> </a:t>
            </a:r>
          </a:p>
          <a:p>
            <a:endParaRPr lang="en-US" dirty="0"/>
          </a:p>
        </p:txBody>
      </p:sp>
    </p:spTree>
    <p:extLst>
      <p:ext uri="{BB962C8B-B14F-4D97-AF65-F5344CB8AC3E}">
        <p14:creationId xmlns:p14="http://schemas.microsoft.com/office/powerpoint/2010/main" val="4233053946"/>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9258"/>
            <a:ext cx="8229600" cy="1143000"/>
          </a:xfrm>
        </p:spPr>
        <p:txBody>
          <a:bodyPr/>
          <a:lstStyle/>
          <a:p>
            <a:pPr algn="r"/>
            <a:r>
              <a:rPr lang="en-US" dirty="0" smtClean="0"/>
              <a:t>Types of IEP Meetings</a:t>
            </a:r>
            <a:endParaRPr lang="en-US" dirty="0"/>
          </a:p>
        </p:txBody>
      </p:sp>
      <p:sp>
        <p:nvSpPr>
          <p:cNvPr id="3" name="Content Placeholder 2"/>
          <p:cNvSpPr>
            <a:spLocks noGrp="1"/>
          </p:cNvSpPr>
          <p:nvPr>
            <p:ph idx="1"/>
          </p:nvPr>
        </p:nvSpPr>
        <p:spPr>
          <a:xfrm>
            <a:off x="302955" y="1600212"/>
            <a:ext cx="8587611" cy="4765481"/>
          </a:xfrm>
        </p:spPr>
        <p:txBody>
          <a:bodyPr>
            <a:normAutofit fontScale="92500" lnSpcReduction="10000"/>
          </a:bodyPr>
          <a:lstStyle/>
          <a:p>
            <a:r>
              <a:rPr lang="en-US" sz="1946" b="1" u="sng" dirty="0" smtClean="0">
                <a:solidFill>
                  <a:schemeClr val="bg2">
                    <a:lumMod val="50000"/>
                  </a:schemeClr>
                </a:solidFill>
              </a:rPr>
              <a:t>Initial</a:t>
            </a:r>
            <a:r>
              <a:rPr lang="en-US" sz="1946" dirty="0" smtClean="0">
                <a:solidFill>
                  <a:schemeClr val="bg2">
                    <a:lumMod val="50000"/>
                  </a:schemeClr>
                </a:solidFill>
              </a:rPr>
              <a:t>: held following completion of a full and individual evaluation and determination of eligibility 	</a:t>
            </a:r>
          </a:p>
          <a:p>
            <a:r>
              <a:rPr lang="en-US" sz="1946" b="1" u="sng" dirty="0" smtClean="0">
                <a:solidFill>
                  <a:schemeClr val="bg2">
                    <a:lumMod val="50000"/>
                  </a:schemeClr>
                </a:solidFill>
              </a:rPr>
              <a:t>Review</a:t>
            </a:r>
            <a:r>
              <a:rPr lang="en-US" sz="1946" dirty="0" smtClean="0">
                <a:solidFill>
                  <a:schemeClr val="bg2">
                    <a:lumMod val="50000"/>
                  </a:schemeClr>
                </a:solidFill>
              </a:rPr>
              <a:t>: </a:t>
            </a:r>
            <a:r>
              <a:rPr lang="en-US" sz="1946" dirty="0" err="1" smtClean="0">
                <a:solidFill>
                  <a:schemeClr val="bg2">
                    <a:lumMod val="50000"/>
                  </a:schemeClr>
                </a:solidFill>
              </a:rPr>
              <a:t>IEPs</a:t>
            </a:r>
            <a:r>
              <a:rPr lang="en-US" sz="1946" dirty="0" smtClean="0">
                <a:solidFill>
                  <a:schemeClr val="bg2">
                    <a:lumMod val="50000"/>
                  </a:schemeClr>
                </a:solidFill>
              </a:rPr>
              <a:t> must be conducted at least annually to determine whether annual goals are being achieved or revisions to the IEP are required	 </a:t>
            </a:r>
          </a:p>
          <a:p>
            <a:r>
              <a:rPr lang="en-US" sz="1946" b="1" u="sng" dirty="0" smtClean="0">
                <a:solidFill>
                  <a:schemeClr val="bg2">
                    <a:lumMod val="50000"/>
                  </a:schemeClr>
                </a:solidFill>
              </a:rPr>
              <a:t>Reevaluation</a:t>
            </a:r>
            <a:r>
              <a:rPr lang="en-US" sz="1946" dirty="0" smtClean="0">
                <a:solidFill>
                  <a:schemeClr val="bg2">
                    <a:lumMod val="50000"/>
                  </a:schemeClr>
                </a:solidFill>
              </a:rPr>
              <a:t>: required at a minimum every three years to determine the extent to which the child’s progress, discrepancy, and needs have changed, whether additional modifications or services are required, and whether the child continues to be eligible for special education</a:t>
            </a:r>
          </a:p>
          <a:p>
            <a:r>
              <a:rPr lang="en-US" sz="1946" b="1" u="sng" dirty="0" smtClean="0">
                <a:solidFill>
                  <a:schemeClr val="bg2">
                    <a:lumMod val="50000"/>
                  </a:schemeClr>
                </a:solidFill>
              </a:rPr>
              <a:t>Amendment</a:t>
            </a:r>
            <a:r>
              <a:rPr lang="en-US" sz="1946" dirty="0" smtClean="0">
                <a:solidFill>
                  <a:schemeClr val="bg2">
                    <a:lumMod val="50000"/>
                  </a:schemeClr>
                </a:solidFill>
              </a:rPr>
              <a:t>: an IEP can be amended without having a comprehensive annual review; amendments may be made during an IEP meeting or, if parents and the school agree, without a formal meeting 	</a:t>
            </a:r>
          </a:p>
          <a:p>
            <a:r>
              <a:rPr lang="en-US" sz="1946" b="1" u="sng" dirty="0" smtClean="0">
                <a:solidFill>
                  <a:schemeClr val="bg2">
                    <a:lumMod val="50000"/>
                  </a:schemeClr>
                </a:solidFill>
              </a:rPr>
              <a:t>Interim</a:t>
            </a:r>
            <a:r>
              <a:rPr lang="en-US" sz="1946" dirty="0" smtClean="0">
                <a:solidFill>
                  <a:schemeClr val="bg2">
                    <a:lumMod val="50000"/>
                  </a:schemeClr>
                </a:solidFill>
              </a:rPr>
              <a:t>: may be developed when a team determines it is necessary to temporarily provide special education, support, and/or related services to an individual who has already been determined eligible</a:t>
            </a:r>
          </a:p>
          <a:p>
            <a:endParaRPr lang="en-US" dirty="0" smtClean="0"/>
          </a:p>
          <a:p>
            <a:endParaRPr lang="en-US" dirty="0"/>
          </a:p>
        </p:txBody>
      </p:sp>
    </p:spTree>
    <p:extLst>
      <p:ext uri="{BB962C8B-B14F-4D97-AF65-F5344CB8AC3E}">
        <p14:creationId xmlns:p14="http://schemas.microsoft.com/office/powerpoint/2010/main" val="960534452"/>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1091"/>
            <a:ext cx="8229600" cy="1143000"/>
          </a:xfrm>
        </p:spPr>
        <p:txBody>
          <a:bodyPr>
            <a:normAutofit fontScale="90000"/>
          </a:bodyPr>
          <a:lstStyle/>
          <a:p>
            <a:pPr algn="r"/>
            <a:r>
              <a:rPr lang="en-US" sz="3200" dirty="0" smtClean="0"/>
              <a:t>Required IEP Team Members/Meeting Participants [281--41.321(1)] </a:t>
            </a:r>
            <a:endParaRPr lang="en-US" sz="3200" dirty="0"/>
          </a:p>
        </p:txBody>
      </p:sp>
      <p:sp>
        <p:nvSpPr>
          <p:cNvPr id="3" name="Content Placeholder 2"/>
          <p:cNvSpPr>
            <a:spLocks noGrp="1"/>
          </p:cNvSpPr>
          <p:nvPr>
            <p:ph idx="1"/>
          </p:nvPr>
        </p:nvSpPr>
        <p:spPr>
          <a:xfrm>
            <a:off x="457200" y="1978408"/>
            <a:ext cx="8229600" cy="4229312"/>
          </a:xfrm>
        </p:spPr>
        <p:txBody>
          <a:bodyPr>
            <a:normAutofit fontScale="25000" lnSpcReduction="20000"/>
          </a:bodyPr>
          <a:lstStyle/>
          <a:p>
            <a:r>
              <a:rPr lang="en-US" sz="8000" dirty="0" err="1" smtClean="0">
                <a:solidFill>
                  <a:schemeClr val="bg2">
                    <a:lumMod val="50000"/>
                  </a:schemeClr>
                </a:solidFill>
              </a:rPr>
              <a:t>Parent(s</a:t>
            </a:r>
            <a:r>
              <a:rPr lang="en-US" sz="8000" dirty="0" smtClean="0">
                <a:solidFill>
                  <a:schemeClr val="bg2">
                    <a:lumMod val="50000"/>
                  </a:schemeClr>
                </a:solidFill>
              </a:rPr>
              <a:t>)</a:t>
            </a:r>
          </a:p>
          <a:p>
            <a:r>
              <a:rPr lang="en-US" sz="8000" dirty="0" smtClean="0">
                <a:solidFill>
                  <a:schemeClr val="bg2">
                    <a:lumMod val="50000"/>
                  </a:schemeClr>
                </a:solidFill>
              </a:rPr>
              <a:t>Regular Education Teacher</a:t>
            </a:r>
          </a:p>
          <a:p>
            <a:r>
              <a:rPr lang="en-US" sz="8000" dirty="0" smtClean="0">
                <a:solidFill>
                  <a:schemeClr val="bg2">
                    <a:lumMod val="50000"/>
                  </a:schemeClr>
                </a:solidFill>
              </a:rPr>
              <a:t>Special Education Teacher</a:t>
            </a:r>
          </a:p>
          <a:p>
            <a:r>
              <a:rPr lang="en-US" sz="8000" dirty="0" smtClean="0">
                <a:solidFill>
                  <a:schemeClr val="bg2">
                    <a:lumMod val="50000"/>
                  </a:schemeClr>
                </a:solidFill>
              </a:rPr>
              <a:t>A District Representative who is:</a:t>
            </a:r>
          </a:p>
          <a:p>
            <a:pPr lvl="1"/>
            <a:r>
              <a:rPr lang="en-US" sz="8000" dirty="0" smtClean="0">
                <a:solidFill>
                  <a:schemeClr val="bg2">
                    <a:lumMod val="50000"/>
                  </a:schemeClr>
                </a:solidFill>
              </a:rPr>
              <a:t>qualified to provide or supervise the provision of special education </a:t>
            </a:r>
          </a:p>
          <a:p>
            <a:pPr lvl="1"/>
            <a:r>
              <a:rPr lang="en-US" sz="8000" dirty="0" smtClean="0">
                <a:solidFill>
                  <a:schemeClr val="bg2">
                    <a:lumMod val="50000"/>
                  </a:schemeClr>
                </a:solidFill>
              </a:rPr>
              <a:t> knowledgeable regarding the general curriculum </a:t>
            </a:r>
          </a:p>
          <a:p>
            <a:pPr lvl="1"/>
            <a:r>
              <a:rPr lang="en-US" sz="8000" dirty="0" smtClean="0">
                <a:solidFill>
                  <a:schemeClr val="bg2">
                    <a:lumMod val="50000"/>
                  </a:schemeClr>
                </a:solidFill>
              </a:rPr>
              <a:t> knowledgeable regarding available resources, and </a:t>
            </a:r>
          </a:p>
          <a:p>
            <a:pPr lvl="1"/>
            <a:r>
              <a:rPr lang="en-US" sz="8000" dirty="0" smtClean="0">
                <a:solidFill>
                  <a:schemeClr val="bg2">
                    <a:lumMod val="50000"/>
                  </a:schemeClr>
                </a:solidFill>
              </a:rPr>
              <a:t> authorized to commit agency resources </a:t>
            </a:r>
          </a:p>
          <a:p>
            <a:r>
              <a:rPr lang="en-US" sz="8000" dirty="0" smtClean="0">
                <a:solidFill>
                  <a:schemeClr val="bg2">
                    <a:lumMod val="50000"/>
                  </a:schemeClr>
                </a:solidFill>
              </a:rPr>
              <a:t>An individual who can interpret evaluation results </a:t>
            </a:r>
          </a:p>
          <a:p>
            <a:pPr>
              <a:buNone/>
            </a:pPr>
            <a:r>
              <a:rPr lang="en-US" dirty="0" smtClean="0"/>
              <a:t>	</a:t>
            </a:r>
          </a:p>
          <a:p>
            <a:endParaRPr lang="en-US" dirty="0" smtClean="0"/>
          </a:p>
          <a:p>
            <a:endParaRPr lang="en-US" dirty="0"/>
          </a:p>
        </p:txBody>
      </p:sp>
    </p:spTree>
    <p:extLst>
      <p:ext uri="{BB962C8B-B14F-4D97-AF65-F5344CB8AC3E}">
        <p14:creationId xmlns:p14="http://schemas.microsoft.com/office/powerpoint/2010/main" val="3353822072"/>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885779"/>
            <a:ext cx="8913813" cy="914400"/>
          </a:xfrm>
        </p:spPr>
        <p:txBody>
          <a:bodyPr>
            <a:normAutofit/>
          </a:bodyPr>
          <a:lstStyle/>
          <a:p>
            <a:pPr algn="r"/>
            <a:r>
              <a:rPr lang="en-US" dirty="0" smtClean="0"/>
              <a:t>IEP Considerations</a:t>
            </a:r>
            <a:endParaRPr lang="en-US" dirty="0"/>
          </a:p>
        </p:txBody>
      </p:sp>
      <p:sp>
        <p:nvSpPr>
          <p:cNvPr id="5" name="Text Placeholder 4"/>
          <p:cNvSpPr>
            <a:spLocks noGrp="1"/>
          </p:cNvSpPr>
          <p:nvPr>
            <p:ph type="body" idx="1"/>
          </p:nvPr>
        </p:nvSpPr>
        <p:spPr/>
        <p:txBody>
          <a:bodyPr>
            <a:noAutofit/>
          </a:bodyPr>
          <a:lstStyle/>
          <a:p>
            <a:r>
              <a:rPr lang="en-US" sz="2000" dirty="0" smtClean="0"/>
              <a:t>IEP Team must consider        [</a:t>
            </a:r>
            <a:r>
              <a:rPr lang="en-US" sz="2000" dirty="0"/>
              <a:t>34 CFR 300.324 (a)(1</a:t>
            </a:r>
            <a:r>
              <a:rPr lang="en-US" sz="2000" dirty="0" smtClean="0"/>
              <a:t>)]:</a:t>
            </a:r>
            <a:endParaRPr lang="en-US" sz="2000" dirty="0"/>
          </a:p>
        </p:txBody>
      </p:sp>
      <p:sp>
        <p:nvSpPr>
          <p:cNvPr id="6" name="Content Placeholder 5"/>
          <p:cNvSpPr>
            <a:spLocks noGrp="1"/>
          </p:cNvSpPr>
          <p:nvPr>
            <p:ph sz="half" idx="2"/>
          </p:nvPr>
        </p:nvSpPr>
        <p:spPr/>
        <p:txBody>
          <a:bodyPr>
            <a:normAutofit fontScale="85000" lnSpcReduction="20000"/>
          </a:bodyPr>
          <a:lstStyle/>
          <a:p>
            <a:r>
              <a:rPr lang="en-US" sz="1946" dirty="0" smtClean="0">
                <a:solidFill>
                  <a:schemeClr val="bg2">
                    <a:lumMod val="50000"/>
                  </a:schemeClr>
                </a:solidFill>
              </a:rPr>
              <a:t>The </a:t>
            </a:r>
            <a:r>
              <a:rPr lang="en-US" sz="1946" dirty="0">
                <a:solidFill>
                  <a:schemeClr val="bg2">
                    <a:lumMod val="50000"/>
                  </a:schemeClr>
                </a:solidFill>
              </a:rPr>
              <a:t>strengths of the child</a:t>
            </a:r>
            <a:r>
              <a:rPr lang="en-US" sz="1946" dirty="0" smtClean="0">
                <a:solidFill>
                  <a:schemeClr val="bg2">
                    <a:lumMod val="50000"/>
                  </a:schemeClr>
                </a:solidFill>
              </a:rPr>
              <a:t>; </a:t>
            </a:r>
          </a:p>
          <a:p>
            <a:r>
              <a:rPr lang="en-US" sz="1946" dirty="0" smtClean="0">
                <a:solidFill>
                  <a:schemeClr val="bg2">
                    <a:lumMod val="50000"/>
                  </a:schemeClr>
                </a:solidFill>
              </a:rPr>
              <a:t>The </a:t>
            </a:r>
            <a:r>
              <a:rPr lang="en-US" sz="1946" dirty="0">
                <a:solidFill>
                  <a:schemeClr val="bg2">
                    <a:lumMod val="50000"/>
                  </a:schemeClr>
                </a:solidFill>
              </a:rPr>
              <a:t>concerns of the parents for enhancing the education of their child</a:t>
            </a:r>
            <a:r>
              <a:rPr lang="en-US" sz="1946" dirty="0" smtClean="0">
                <a:solidFill>
                  <a:schemeClr val="bg2">
                    <a:lumMod val="50000"/>
                  </a:schemeClr>
                </a:solidFill>
              </a:rPr>
              <a:t>; </a:t>
            </a:r>
          </a:p>
          <a:p>
            <a:r>
              <a:rPr lang="en-US" sz="1946" dirty="0" smtClean="0">
                <a:solidFill>
                  <a:schemeClr val="bg2">
                    <a:lumMod val="50000"/>
                  </a:schemeClr>
                </a:solidFill>
              </a:rPr>
              <a:t>The </a:t>
            </a:r>
            <a:r>
              <a:rPr lang="en-US" sz="1946" dirty="0">
                <a:solidFill>
                  <a:schemeClr val="bg2">
                    <a:lumMod val="50000"/>
                  </a:schemeClr>
                </a:solidFill>
              </a:rPr>
              <a:t>results of the initial or most recent evaluation of the child; </a:t>
            </a:r>
            <a:r>
              <a:rPr lang="en-US" sz="1946" dirty="0" smtClean="0">
                <a:solidFill>
                  <a:schemeClr val="bg2">
                    <a:lumMod val="50000"/>
                  </a:schemeClr>
                </a:solidFill>
              </a:rPr>
              <a:t>and </a:t>
            </a:r>
          </a:p>
          <a:p>
            <a:r>
              <a:rPr lang="en-US" sz="1946" dirty="0" smtClean="0">
                <a:solidFill>
                  <a:schemeClr val="bg2">
                    <a:lumMod val="50000"/>
                  </a:schemeClr>
                </a:solidFill>
              </a:rPr>
              <a:t>The </a:t>
            </a:r>
            <a:r>
              <a:rPr lang="en-US" sz="1946" dirty="0">
                <a:solidFill>
                  <a:schemeClr val="bg2">
                    <a:lumMod val="50000"/>
                  </a:schemeClr>
                </a:solidFill>
              </a:rPr>
              <a:t>academic, developmental, and functional needs of the child</a:t>
            </a:r>
            <a:r>
              <a:rPr lang="en-US" sz="1946" dirty="0" smtClean="0">
                <a:solidFill>
                  <a:schemeClr val="bg2">
                    <a:lumMod val="50000"/>
                  </a:schemeClr>
                </a:solidFill>
              </a:rPr>
              <a:t>.</a:t>
            </a:r>
            <a:r>
              <a:rPr lang="en-US" dirty="0" smtClean="0">
                <a:solidFill>
                  <a:schemeClr val="bg2">
                    <a:lumMod val="50000"/>
                  </a:schemeClr>
                </a:solidFill>
              </a:rPr>
              <a:t> </a:t>
            </a:r>
          </a:p>
          <a:p>
            <a:endParaRPr lang="en-US" dirty="0"/>
          </a:p>
        </p:txBody>
      </p:sp>
      <p:sp>
        <p:nvSpPr>
          <p:cNvPr id="7" name="Text Placeholder 6"/>
          <p:cNvSpPr>
            <a:spLocks noGrp="1"/>
          </p:cNvSpPr>
          <p:nvPr>
            <p:ph type="body" sz="quarter" idx="3"/>
          </p:nvPr>
        </p:nvSpPr>
        <p:spPr/>
        <p:txBody>
          <a:bodyPr>
            <a:noAutofit/>
          </a:bodyPr>
          <a:lstStyle/>
          <a:p>
            <a:r>
              <a:rPr lang="en-US" sz="1800" dirty="0" smtClean="0"/>
              <a:t>IEP Team must also consider special factors [</a:t>
            </a:r>
            <a:r>
              <a:rPr lang="en-US" sz="1800" dirty="0"/>
              <a:t>34 CFR 300.324 (a)(</a:t>
            </a:r>
            <a:r>
              <a:rPr lang="en-US" sz="1800" dirty="0" smtClean="0"/>
              <a:t>2]): </a:t>
            </a:r>
            <a:endParaRPr lang="en-US" sz="1800" dirty="0"/>
          </a:p>
        </p:txBody>
      </p:sp>
      <p:sp>
        <p:nvSpPr>
          <p:cNvPr id="8" name="Content Placeholder 7"/>
          <p:cNvSpPr>
            <a:spLocks noGrp="1"/>
          </p:cNvSpPr>
          <p:nvPr>
            <p:ph sz="quarter" idx="4"/>
          </p:nvPr>
        </p:nvSpPr>
        <p:spPr/>
        <p:txBody>
          <a:bodyPr>
            <a:normAutofit fontScale="77500" lnSpcReduction="20000"/>
          </a:bodyPr>
          <a:lstStyle/>
          <a:p>
            <a:r>
              <a:rPr lang="en-US" sz="2118" dirty="0">
                <a:solidFill>
                  <a:schemeClr val="bg2">
                    <a:lumMod val="50000"/>
                  </a:schemeClr>
                </a:solidFill>
              </a:rPr>
              <a:t>T</a:t>
            </a:r>
            <a:r>
              <a:rPr lang="en-US" sz="2118" dirty="0" smtClean="0">
                <a:solidFill>
                  <a:schemeClr val="bg2">
                    <a:lumMod val="50000"/>
                  </a:schemeClr>
                </a:solidFill>
              </a:rPr>
              <a:t>he </a:t>
            </a:r>
            <a:r>
              <a:rPr lang="en-US" sz="2118" dirty="0">
                <a:solidFill>
                  <a:schemeClr val="bg2">
                    <a:lumMod val="50000"/>
                  </a:schemeClr>
                </a:solidFill>
              </a:rPr>
              <a:t>use of positive behavioral interventions and supports, and other strategies, to address that </a:t>
            </a:r>
            <a:r>
              <a:rPr lang="en-US" sz="2118" dirty="0" smtClean="0">
                <a:solidFill>
                  <a:schemeClr val="bg2">
                    <a:lumMod val="50000"/>
                  </a:schemeClr>
                </a:solidFill>
              </a:rPr>
              <a:t>behavior</a:t>
            </a:r>
          </a:p>
          <a:p>
            <a:r>
              <a:rPr lang="en-US" sz="2118" dirty="0">
                <a:solidFill>
                  <a:schemeClr val="bg2">
                    <a:lumMod val="50000"/>
                  </a:schemeClr>
                </a:solidFill>
              </a:rPr>
              <a:t>T</a:t>
            </a:r>
            <a:r>
              <a:rPr lang="en-US" sz="2118" dirty="0" smtClean="0">
                <a:solidFill>
                  <a:schemeClr val="bg2">
                    <a:lumMod val="50000"/>
                  </a:schemeClr>
                </a:solidFill>
              </a:rPr>
              <a:t>he </a:t>
            </a:r>
            <a:r>
              <a:rPr lang="en-US" sz="2118" dirty="0">
                <a:solidFill>
                  <a:schemeClr val="bg2">
                    <a:lumMod val="50000"/>
                  </a:schemeClr>
                </a:solidFill>
              </a:rPr>
              <a:t>language needs of the </a:t>
            </a:r>
            <a:r>
              <a:rPr lang="en-US" sz="2118" dirty="0" smtClean="0">
                <a:solidFill>
                  <a:schemeClr val="bg2">
                    <a:lumMod val="50000"/>
                  </a:schemeClr>
                </a:solidFill>
              </a:rPr>
              <a:t>child</a:t>
            </a:r>
          </a:p>
          <a:p>
            <a:r>
              <a:rPr lang="en-US" sz="2118" dirty="0" smtClean="0">
                <a:solidFill>
                  <a:schemeClr val="bg2">
                    <a:lumMod val="50000"/>
                  </a:schemeClr>
                </a:solidFill>
              </a:rPr>
              <a:t>The </a:t>
            </a:r>
            <a:r>
              <a:rPr lang="en-US" sz="2118" dirty="0">
                <a:solidFill>
                  <a:schemeClr val="bg2">
                    <a:lumMod val="50000"/>
                  </a:schemeClr>
                </a:solidFill>
              </a:rPr>
              <a:t>communication needs of the </a:t>
            </a:r>
            <a:r>
              <a:rPr lang="en-US" sz="2118" dirty="0" smtClean="0">
                <a:solidFill>
                  <a:schemeClr val="bg2">
                    <a:lumMod val="50000"/>
                  </a:schemeClr>
                </a:solidFill>
              </a:rPr>
              <a:t>child</a:t>
            </a:r>
          </a:p>
          <a:p>
            <a:r>
              <a:rPr lang="en-US" sz="2118" dirty="0" smtClean="0">
                <a:solidFill>
                  <a:schemeClr val="bg2">
                    <a:lumMod val="50000"/>
                  </a:schemeClr>
                </a:solidFill>
              </a:rPr>
              <a:t>Whether </a:t>
            </a:r>
            <a:r>
              <a:rPr lang="en-US" sz="2118" dirty="0">
                <a:solidFill>
                  <a:schemeClr val="bg2">
                    <a:lumMod val="50000"/>
                  </a:schemeClr>
                </a:solidFill>
              </a:rPr>
              <a:t>the child needs assistive technology devices and services</a:t>
            </a:r>
            <a:endParaRPr lang="en-US" sz="2118" dirty="0" smtClean="0">
              <a:solidFill>
                <a:schemeClr val="bg2">
                  <a:lumMod val="50000"/>
                </a:schemeClr>
              </a:solidFill>
            </a:endParaRPr>
          </a:p>
          <a:p>
            <a:endParaRPr lang="en-US" dirty="0" smtClean="0"/>
          </a:p>
          <a:p>
            <a:endParaRPr lang="en-US" dirty="0"/>
          </a:p>
        </p:txBody>
      </p:sp>
    </p:spTree>
    <p:extLst>
      <p:ext uri="{BB962C8B-B14F-4D97-AF65-F5344CB8AC3E}">
        <p14:creationId xmlns:p14="http://schemas.microsoft.com/office/powerpoint/2010/main" val="3425291469"/>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8872"/>
            <a:ext cx="8229600" cy="614299"/>
          </a:xfrm>
        </p:spPr>
        <p:txBody>
          <a:bodyPr>
            <a:normAutofit fontScale="90000"/>
          </a:bodyPr>
          <a:lstStyle/>
          <a:p>
            <a:r>
              <a:rPr lang="en-US" sz="3200" dirty="0" smtClean="0"/>
              <a:t>IEP Content Requirements</a:t>
            </a:r>
            <a:r>
              <a:rPr lang="en-US" dirty="0" smtClean="0"/>
              <a:t> </a:t>
            </a:r>
            <a:r>
              <a:rPr lang="en-US" sz="2222" i="1" dirty="0" smtClean="0"/>
              <a:t>[281—41.320(1)]</a:t>
            </a:r>
            <a:endParaRPr lang="en-US" sz="2222" i="1" dirty="0"/>
          </a:p>
        </p:txBody>
      </p:sp>
      <p:sp>
        <p:nvSpPr>
          <p:cNvPr id="5" name="Content Placeholder 4"/>
          <p:cNvSpPr>
            <a:spLocks noGrp="1"/>
          </p:cNvSpPr>
          <p:nvPr>
            <p:ph idx="1"/>
          </p:nvPr>
        </p:nvSpPr>
        <p:spPr>
          <a:xfrm>
            <a:off x="228600" y="1192906"/>
            <a:ext cx="8686800" cy="4906619"/>
          </a:xfrm>
        </p:spPr>
        <p:txBody>
          <a:bodyPr>
            <a:noAutofit/>
          </a:bodyPr>
          <a:lstStyle/>
          <a:p>
            <a:r>
              <a:rPr lang="en-US" sz="1500" dirty="0" smtClean="0">
                <a:solidFill>
                  <a:schemeClr val="bg2">
                    <a:lumMod val="50000"/>
                  </a:schemeClr>
                </a:solidFill>
              </a:rPr>
              <a:t>Statement of Present Levels of Academic Achievement and Functional Performance (PLAAFP</a:t>
            </a:r>
          </a:p>
          <a:p>
            <a:r>
              <a:rPr lang="en-US" sz="1500" dirty="0" smtClean="0">
                <a:solidFill>
                  <a:schemeClr val="bg2">
                    <a:lumMod val="50000"/>
                  </a:schemeClr>
                </a:solidFill>
              </a:rPr>
              <a:t>Measurable Annual Goals</a:t>
            </a:r>
          </a:p>
          <a:p>
            <a:r>
              <a:rPr lang="en-US" sz="1500" dirty="0" smtClean="0">
                <a:solidFill>
                  <a:schemeClr val="bg2">
                    <a:lumMod val="50000"/>
                  </a:schemeClr>
                </a:solidFill>
              </a:rPr>
              <a:t>Description of Progress Monitoring and Reporting Protocols</a:t>
            </a:r>
          </a:p>
          <a:p>
            <a:r>
              <a:rPr lang="en-US" sz="1500" dirty="0" smtClean="0">
                <a:solidFill>
                  <a:schemeClr val="bg2">
                    <a:lumMod val="50000"/>
                  </a:schemeClr>
                </a:solidFill>
              </a:rPr>
              <a:t>Description of special education and related services, supplementary aids and services, program modifications, and supports for school personnel</a:t>
            </a:r>
          </a:p>
          <a:p>
            <a:r>
              <a:rPr lang="en-US" sz="1500" dirty="0" smtClean="0">
                <a:solidFill>
                  <a:schemeClr val="bg2">
                    <a:lumMod val="50000"/>
                  </a:schemeClr>
                </a:solidFill>
              </a:rPr>
              <a:t>Explanation of the extent, if any, the child will not participate with non-disabled peers in the general education setting</a:t>
            </a:r>
          </a:p>
          <a:p>
            <a:r>
              <a:rPr lang="en-US" sz="1500" dirty="0" smtClean="0">
                <a:solidFill>
                  <a:schemeClr val="bg2">
                    <a:lumMod val="50000"/>
                  </a:schemeClr>
                </a:solidFill>
              </a:rPr>
              <a:t>Description of necessary accommodations on district wide assessments or need for alternate assessment</a:t>
            </a:r>
          </a:p>
          <a:p>
            <a:r>
              <a:rPr lang="en-US" sz="1500" dirty="0" smtClean="0">
                <a:solidFill>
                  <a:schemeClr val="bg2">
                    <a:lumMod val="50000"/>
                  </a:schemeClr>
                </a:solidFill>
              </a:rPr>
              <a:t>Statement of anticipated start date and frequency, location, and duration of services.</a:t>
            </a:r>
          </a:p>
          <a:p>
            <a:r>
              <a:rPr lang="en-US" sz="1500" dirty="0" smtClean="0">
                <a:solidFill>
                  <a:schemeClr val="bg2">
                    <a:lumMod val="50000"/>
                  </a:schemeClr>
                </a:solidFill>
              </a:rPr>
              <a:t>Statement of secondary transition services</a:t>
            </a:r>
            <a:r>
              <a:rPr lang="en-US" sz="2400" dirty="0" smtClean="0"/>
              <a:t>	</a:t>
            </a:r>
          </a:p>
          <a:p>
            <a:endParaRPr lang="en-US" sz="2200" dirty="0"/>
          </a:p>
        </p:txBody>
      </p:sp>
    </p:spTree>
    <p:extLst>
      <p:ext uri="{BB962C8B-B14F-4D97-AF65-F5344CB8AC3E}">
        <p14:creationId xmlns:p14="http://schemas.microsoft.com/office/powerpoint/2010/main" val="329096514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118" y="269738"/>
            <a:ext cx="8492843" cy="1336956"/>
          </a:xfrm>
        </p:spPr>
        <p:txBody>
          <a:bodyPr>
            <a:noAutofit/>
          </a:bodyPr>
          <a:lstStyle/>
          <a:p>
            <a:pPr algn="r"/>
            <a:r>
              <a:rPr lang="en-US" sz="2800" dirty="0" smtClean="0">
                <a:latin typeface="News Gothic MT"/>
              </a:rPr>
              <a:t>Special Education Has Evolved Through a Series Amendments &amp; Reauthorizations </a:t>
            </a:r>
            <a:endParaRPr lang="en-US" sz="2800" dirty="0">
              <a:latin typeface="News Gothic MT"/>
            </a:endParaRPr>
          </a:p>
        </p:txBody>
      </p:sp>
      <p:sp>
        <p:nvSpPr>
          <p:cNvPr id="3" name="Content Placeholder 2"/>
          <p:cNvSpPr>
            <a:spLocks noGrp="1"/>
          </p:cNvSpPr>
          <p:nvPr>
            <p:ph idx="1"/>
          </p:nvPr>
        </p:nvSpPr>
        <p:spPr>
          <a:xfrm>
            <a:off x="405347" y="1735335"/>
            <a:ext cx="8470614" cy="4525963"/>
          </a:xfrm>
        </p:spPr>
        <p:txBody>
          <a:bodyPr>
            <a:normAutofit fontScale="55000" lnSpcReduction="20000"/>
          </a:bodyPr>
          <a:lstStyle/>
          <a:p>
            <a:pPr>
              <a:lnSpc>
                <a:spcPct val="120000"/>
              </a:lnSpc>
              <a:buClr>
                <a:schemeClr val="tx1"/>
              </a:buClr>
              <a:buFont typeface="Wingdings" pitchFamily="26" charset="2"/>
              <a:buChar char="&amp;"/>
            </a:pPr>
            <a:r>
              <a:rPr lang="en-US" sz="3400" dirty="0" smtClean="0"/>
              <a:t> Beginning in 1966, Congress took a series of steps to encourage states to develop resources and train teachers to address the needs of disabled students</a:t>
            </a:r>
          </a:p>
          <a:p>
            <a:pPr>
              <a:lnSpc>
                <a:spcPct val="120000"/>
              </a:lnSpc>
              <a:buClr>
                <a:schemeClr val="tx1"/>
              </a:buClr>
              <a:buFont typeface="Wingdings" pitchFamily="26" charset="2"/>
              <a:buChar char="&amp;"/>
            </a:pPr>
            <a:r>
              <a:rPr lang="en-US" sz="3400" dirty="0" smtClean="0"/>
              <a:t> In 1975, Congress passed the </a:t>
            </a:r>
            <a:r>
              <a:rPr lang="en-US" sz="3400" i="1" dirty="0" smtClean="0"/>
              <a:t>Education for All   Handicapped Children Act</a:t>
            </a:r>
            <a:r>
              <a:rPr lang="en-US" sz="3400" dirty="0" smtClean="0"/>
              <a:t> (P.L. 94-142): P.L. 94-142 was amended in 1986</a:t>
            </a:r>
          </a:p>
          <a:p>
            <a:pPr>
              <a:lnSpc>
                <a:spcPct val="120000"/>
              </a:lnSpc>
              <a:buClr>
                <a:schemeClr val="tx1"/>
              </a:buClr>
              <a:buFont typeface="Wingdings" pitchFamily="26" charset="2"/>
              <a:buChar char="&amp;"/>
            </a:pPr>
            <a:r>
              <a:rPr lang="en-US" sz="3400" dirty="0" smtClean="0"/>
              <a:t> In 1990, the act was further amended and renamed the </a:t>
            </a:r>
            <a:r>
              <a:rPr lang="en-US" sz="3400" i="1" dirty="0" smtClean="0"/>
              <a:t>Individuals with Disabilities Education Act</a:t>
            </a:r>
            <a:r>
              <a:rPr lang="en-US" sz="3400" dirty="0" smtClean="0"/>
              <a:t> (IDEA)</a:t>
            </a:r>
          </a:p>
          <a:p>
            <a:pPr>
              <a:lnSpc>
                <a:spcPct val="120000"/>
              </a:lnSpc>
              <a:buClr>
                <a:schemeClr val="tx1"/>
              </a:buClr>
              <a:buFont typeface="Wingdings" pitchFamily="26" charset="2"/>
              <a:buChar char="&amp;"/>
            </a:pPr>
            <a:r>
              <a:rPr lang="en-US" sz="3400" dirty="0" smtClean="0"/>
              <a:t> In 1997, the reauthorization of IDEA stressed the notion of “inclusion” or </a:t>
            </a:r>
            <a:r>
              <a:rPr lang="en-US" sz="3400" i="1" dirty="0" smtClean="0"/>
              <a:t>Least Restrictive Environment</a:t>
            </a:r>
          </a:p>
          <a:p>
            <a:pPr>
              <a:lnSpc>
                <a:spcPct val="120000"/>
              </a:lnSpc>
              <a:buClr>
                <a:schemeClr val="tx1"/>
              </a:buClr>
              <a:buFont typeface="Wingdings" pitchFamily="26" charset="2"/>
              <a:buChar char="&amp;"/>
            </a:pPr>
            <a:r>
              <a:rPr lang="en-US" sz="3400" dirty="0" smtClean="0"/>
              <a:t>In 2004, the act was reauthorized as IDEIA and emphasized measurable outcomes for special education services </a:t>
            </a:r>
          </a:p>
          <a:p>
            <a:endParaRPr lang="en-US" dirty="0"/>
          </a:p>
        </p:txBody>
      </p:sp>
    </p:spTree>
    <p:extLst>
      <p:ext uri="{BB962C8B-B14F-4D97-AF65-F5344CB8AC3E}">
        <p14:creationId xmlns:p14="http://schemas.microsoft.com/office/powerpoint/2010/main" val="3033536299"/>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764" y="349615"/>
            <a:ext cx="8417859" cy="1143000"/>
          </a:xfrm>
        </p:spPr>
        <p:txBody>
          <a:bodyPr>
            <a:normAutofit fontScale="90000"/>
          </a:bodyPr>
          <a:lstStyle/>
          <a:p>
            <a:pPr algn="r"/>
            <a:r>
              <a:rPr lang="en-US" sz="2700" dirty="0" smtClean="0"/>
              <a:t>Present Levels of Academic Achievement &amp; Functional Performance (PLAFP)—                          </a:t>
            </a:r>
            <a:r>
              <a:rPr lang="en-US" sz="2444" dirty="0" err="1" smtClean="0"/>
              <a:t>page(s</a:t>
            </a:r>
            <a:r>
              <a:rPr lang="en-US" sz="2444" dirty="0" smtClean="0"/>
              <a:t>) B, C, Top of Goals </a:t>
            </a:r>
            <a:r>
              <a:rPr lang="en-US" sz="2444" dirty="0" err="1" smtClean="0"/>
              <a:t>page(s</a:t>
            </a:r>
            <a:r>
              <a:rPr lang="en-US" sz="2444" dirty="0" smtClean="0"/>
              <a:t>)</a:t>
            </a:r>
            <a:endParaRPr lang="en-US" sz="2444" dirty="0"/>
          </a:p>
        </p:txBody>
      </p:sp>
      <p:sp>
        <p:nvSpPr>
          <p:cNvPr id="3" name="Content Placeholder 2"/>
          <p:cNvSpPr>
            <a:spLocks noGrp="1"/>
          </p:cNvSpPr>
          <p:nvPr>
            <p:ph idx="1"/>
          </p:nvPr>
        </p:nvSpPr>
        <p:spPr>
          <a:xfrm>
            <a:off x="313764" y="1530307"/>
            <a:ext cx="8417859" cy="4791802"/>
          </a:xfrm>
        </p:spPr>
        <p:txBody>
          <a:bodyPr>
            <a:noAutofit/>
          </a:bodyPr>
          <a:lstStyle/>
          <a:p>
            <a:r>
              <a:rPr lang="en-US" sz="2000" dirty="0" smtClean="0">
                <a:solidFill>
                  <a:schemeClr val="bg2">
                    <a:lumMod val="50000"/>
                  </a:schemeClr>
                </a:solidFill>
              </a:rPr>
              <a:t>The starting point that determines the direction of the IEP: </a:t>
            </a:r>
          </a:p>
          <a:p>
            <a:pPr lvl="1"/>
            <a:r>
              <a:rPr lang="en-US" sz="2000" dirty="0" smtClean="0">
                <a:solidFill>
                  <a:schemeClr val="bg2">
                    <a:lumMod val="50000"/>
                  </a:schemeClr>
                </a:solidFill>
              </a:rPr>
              <a:t>explains needs of the student and </a:t>
            </a:r>
          </a:p>
          <a:p>
            <a:pPr lvl="1"/>
            <a:r>
              <a:rPr lang="en-US" sz="2000" dirty="0" smtClean="0">
                <a:solidFill>
                  <a:schemeClr val="bg2">
                    <a:lumMod val="50000"/>
                  </a:schemeClr>
                </a:solidFill>
              </a:rPr>
              <a:t>explains how the student’s disability affects his/her involvement and progress in the general curriculum. </a:t>
            </a:r>
          </a:p>
          <a:p>
            <a:r>
              <a:rPr lang="en-US" sz="2000" dirty="0" smtClean="0">
                <a:solidFill>
                  <a:schemeClr val="bg2">
                    <a:lumMod val="50000"/>
                  </a:schemeClr>
                </a:solidFill>
              </a:rPr>
              <a:t>Documents baseline or summary of current level of achievement in areas of need</a:t>
            </a:r>
          </a:p>
          <a:p>
            <a:r>
              <a:rPr lang="en-US" sz="2000" dirty="0" smtClean="0">
                <a:solidFill>
                  <a:schemeClr val="bg2">
                    <a:lumMod val="50000"/>
                  </a:schemeClr>
                </a:solidFill>
              </a:rPr>
              <a:t>Describes how student applies skills. 	</a:t>
            </a:r>
          </a:p>
          <a:p>
            <a:r>
              <a:rPr lang="en-US" sz="2000" dirty="0" smtClean="0">
                <a:solidFill>
                  <a:schemeClr val="bg2">
                    <a:lumMod val="50000"/>
                  </a:schemeClr>
                </a:solidFill>
              </a:rPr>
              <a:t>Documents strengths, interests, and preferences and identifies effective approaches and instruction that enable student success. 	</a:t>
            </a:r>
          </a:p>
          <a:p>
            <a:r>
              <a:rPr lang="en-US" sz="2000" dirty="0" smtClean="0">
                <a:solidFill>
                  <a:schemeClr val="bg2">
                    <a:lumMod val="50000"/>
                  </a:schemeClr>
                </a:solidFill>
              </a:rPr>
              <a:t>Documents how the disability impacts the child from a functional perspective</a:t>
            </a:r>
            <a:endParaRPr lang="en-US" sz="2000" dirty="0">
              <a:solidFill>
                <a:schemeClr val="bg2">
                  <a:lumMod val="50000"/>
                </a:schemeClr>
              </a:solidFill>
            </a:endParaRPr>
          </a:p>
        </p:txBody>
      </p:sp>
    </p:spTree>
    <p:extLst>
      <p:ext uri="{BB962C8B-B14F-4D97-AF65-F5344CB8AC3E}">
        <p14:creationId xmlns:p14="http://schemas.microsoft.com/office/powerpoint/2010/main" val="178542057"/>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926" y="509161"/>
            <a:ext cx="6797675" cy="888946"/>
          </a:xfrm>
        </p:spPr>
        <p:txBody>
          <a:bodyPr>
            <a:normAutofit fontScale="90000"/>
          </a:bodyPr>
          <a:lstStyle/>
          <a:p>
            <a:r>
              <a:rPr lang="en-US" sz="3100" dirty="0" smtClean="0"/>
              <a:t>Measurable Annual Goals—</a:t>
            </a:r>
            <a:br>
              <a:rPr lang="en-US" sz="3100" dirty="0" smtClean="0"/>
            </a:br>
            <a:r>
              <a:rPr lang="en-US" sz="2444" dirty="0" err="1" smtClean="0"/>
              <a:t>page(s</a:t>
            </a:r>
            <a:r>
              <a:rPr lang="en-US" sz="2444" dirty="0" smtClean="0"/>
              <a:t>) D, or E (goal pages)</a:t>
            </a:r>
            <a:endParaRPr lang="en-US" sz="2444" dirty="0"/>
          </a:p>
        </p:txBody>
      </p:sp>
      <p:sp>
        <p:nvSpPr>
          <p:cNvPr id="3" name="Content Placeholder 2"/>
          <p:cNvSpPr>
            <a:spLocks noGrp="1"/>
          </p:cNvSpPr>
          <p:nvPr>
            <p:ph idx="1"/>
          </p:nvPr>
        </p:nvSpPr>
        <p:spPr>
          <a:xfrm>
            <a:off x="384520" y="1828800"/>
            <a:ext cx="8238048" cy="4236721"/>
          </a:xfrm>
        </p:spPr>
        <p:txBody>
          <a:bodyPr>
            <a:normAutofit/>
          </a:bodyPr>
          <a:lstStyle/>
          <a:p>
            <a:r>
              <a:rPr lang="en-US" dirty="0" smtClean="0">
                <a:solidFill>
                  <a:schemeClr val="bg2">
                    <a:lumMod val="50000"/>
                  </a:schemeClr>
                </a:solidFill>
              </a:rPr>
              <a:t>Required for each area student receives services (i.e. academic, behavior, related services)</a:t>
            </a:r>
          </a:p>
          <a:p>
            <a:r>
              <a:rPr lang="en-US" dirty="0" smtClean="0">
                <a:solidFill>
                  <a:schemeClr val="bg2">
                    <a:lumMod val="50000"/>
                  </a:schemeClr>
                </a:solidFill>
              </a:rPr>
              <a:t>Descriptions of what a student can reasonably be expected to accomplish within a 12-month period with the provision of special education services and supports.</a:t>
            </a:r>
          </a:p>
          <a:p>
            <a:r>
              <a:rPr lang="en-US" dirty="0" smtClean="0">
                <a:solidFill>
                  <a:schemeClr val="bg2">
                    <a:lumMod val="50000"/>
                  </a:schemeClr>
                </a:solidFill>
              </a:rPr>
              <a:t>Linked to district grade level standards and benchmarks: aimed at closing the gap between current level of performance and expected outcomes </a:t>
            </a:r>
          </a:p>
          <a:p>
            <a:r>
              <a:rPr lang="en-US" dirty="0" smtClean="0">
                <a:solidFill>
                  <a:schemeClr val="bg2">
                    <a:lumMod val="50000"/>
                  </a:schemeClr>
                </a:solidFill>
              </a:rPr>
              <a:t>Defined in specific, observable, and measurable terms.</a:t>
            </a:r>
          </a:p>
          <a:p>
            <a:endParaRPr lang="en-US" dirty="0" smtClean="0"/>
          </a:p>
          <a:p>
            <a:endParaRPr lang="en-US" dirty="0"/>
          </a:p>
        </p:txBody>
      </p:sp>
    </p:spTree>
    <p:extLst>
      <p:ext uri="{BB962C8B-B14F-4D97-AF65-F5344CB8AC3E}">
        <p14:creationId xmlns:p14="http://schemas.microsoft.com/office/powerpoint/2010/main" val="4272308020"/>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824" y="602369"/>
            <a:ext cx="8447251" cy="669925"/>
          </a:xfrm>
        </p:spPr>
        <p:txBody>
          <a:bodyPr>
            <a:normAutofit/>
          </a:bodyPr>
          <a:lstStyle/>
          <a:p>
            <a:r>
              <a:rPr lang="en-US" sz="3200" dirty="0" smtClean="0"/>
              <a:t>Progress Monitoring &amp; Reporting</a:t>
            </a:r>
            <a:endParaRPr lang="en-US" sz="3200" dirty="0"/>
          </a:p>
        </p:txBody>
      </p:sp>
      <p:sp>
        <p:nvSpPr>
          <p:cNvPr id="3" name="Content Placeholder 2"/>
          <p:cNvSpPr>
            <a:spLocks noGrp="1"/>
          </p:cNvSpPr>
          <p:nvPr>
            <p:ph idx="1"/>
          </p:nvPr>
        </p:nvSpPr>
        <p:spPr>
          <a:xfrm>
            <a:off x="407824" y="1688163"/>
            <a:ext cx="8249700" cy="4236721"/>
          </a:xfrm>
        </p:spPr>
        <p:txBody>
          <a:bodyPr>
            <a:normAutofit/>
          </a:bodyPr>
          <a:lstStyle/>
          <a:p>
            <a:r>
              <a:rPr lang="en-US" dirty="0" smtClean="0">
                <a:solidFill>
                  <a:schemeClr val="bg2">
                    <a:lumMod val="50000"/>
                  </a:schemeClr>
                </a:solidFill>
              </a:rPr>
              <a:t>Identifying the frequency, method and mechanism for communicating student progress</a:t>
            </a:r>
          </a:p>
          <a:p>
            <a:r>
              <a:rPr lang="en-US" dirty="0" smtClean="0">
                <a:solidFill>
                  <a:schemeClr val="bg2">
                    <a:lumMod val="50000"/>
                  </a:schemeClr>
                </a:solidFill>
              </a:rPr>
              <a:t>Teams may develop any schedule of reporting that meets it’s needs, so long as parents are informed of their student’s progress at least as often as the parents of non-disabled students are informed their students’ progress</a:t>
            </a:r>
          </a:p>
          <a:p>
            <a:r>
              <a:rPr lang="en-US" dirty="0" smtClean="0">
                <a:solidFill>
                  <a:schemeClr val="bg2">
                    <a:lumMod val="50000"/>
                  </a:schemeClr>
                </a:solidFill>
              </a:rPr>
              <a:t>Parent’s may request additional progress information at any time.</a:t>
            </a:r>
            <a:endParaRPr lang="en-US" dirty="0">
              <a:solidFill>
                <a:schemeClr val="bg2">
                  <a:lumMod val="50000"/>
                </a:schemeClr>
              </a:solidFill>
            </a:endParaRPr>
          </a:p>
        </p:txBody>
      </p:sp>
    </p:spTree>
    <p:extLst>
      <p:ext uri="{BB962C8B-B14F-4D97-AF65-F5344CB8AC3E}">
        <p14:creationId xmlns:p14="http://schemas.microsoft.com/office/powerpoint/2010/main" val="184114578"/>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500" y="474208"/>
            <a:ext cx="8156575" cy="900597"/>
          </a:xfrm>
        </p:spPr>
        <p:txBody>
          <a:bodyPr>
            <a:normAutofit fontScale="90000"/>
          </a:bodyPr>
          <a:lstStyle/>
          <a:p>
            <a:r>
              <a:rPr lang="en-US" sz="4000" dirty="0" smtClean="0"/>
              <a:t>Service Descriptions—</a:t>
            </a:r>
            <a:r>
              <a:rPr lang="en-US" dirty="0" smtClean="0"/>
              <a:t> </a:t>
            </a:r>
            <a:r>
              <a:rPr lang="en-US" sz="2200" dirty="0" err="1" smtClean="0"/>
              <a:t>page(s</a:t>
            </a:r>
            <a:r>
              <a:rPr lang="en-US" sz="2200" dirty="0" smtClean="0"/>
              <a:t>) F</a:t>
            </a:r>
            <a:endParaRPr lang="en-US" sz="2200" dirty="0"/>
          </a:p>
        </p:txBody>
      </p:sp>
      <p:sp>
        <p:nvSpPr>
          <p:cNvPr id="3" name="Content Placeholder 2"/>
          <p:cNvSpPr>
            <a:spLocks noGrp="1"/>
          </p:cNvSpPr>
          <p:nvPr>
            <p:ph idx="1"/>
          </p:nvPr>
        </p:nvSpPr>
        <p:spPr>
          <a:xfrm>
            <a:off x="466086" y="1888328"/>
            <a:ext cx="8191438" cy="4236721"/>
          </a:xfrm>
        </p:spPr>
        <p:txBody>
          <a:bodyPr/>
          <a:lstStyle/>
          <a:p>
            <a:r>
              <a:rPr lang="en-US" dirty="0" smtClean="0">
                <a:solidFill>
                  <a:schemeClr val="bg2">
                    <a:lumMod val="50000"/>
                  </a:schemeClr>
                </a:solidFill>
              </a:rPr>
              <a:t>Description of each REQUIRED service, activity, and support that will be provided to the student or on behalf of the student.</a:t>
            </a:r>
          </a:p>
          <a:p>
            <a:r>
              <a:rPr lang="en-US" dirty="0" smtClean="0">
                <a:solidFill>
                  <a:schemeClr val="bg2">
                    <a:lumMod val="50000"/>
                  </a:schemeClr>
                </a:solidFill>
              </a:rPr>
              <a:t>Ensure that all members of the IEP team know what services, including specially designed instruction, supports, and activities will be provided, when they will be provided, and by whom they will be provided</a:t>
            </a:r>
            <a:endParaRPr lang="en-US" dirty="0">
              <a:solidFill>
                <a:schemeClr val="bg2">
                  <a:lumMod val="50000"/>
                </a:schemeClr>
              </a:solidFill>
            </a:endParaRPr>
          </a:p>
        </p:txBody>
      </p:sp>
    </p:spTree>
    <p:extLst>
      <p:ext uri="{BB962C8B-B14F-4D97-AF65-F5344CB8AC3E}">
        <p14:creationId xmlns:p14="http://schemas.microsoft.com/office/powerpoint/2010/main" val="3963417016"/>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6600" y="602369"/>
            <a:ext cx="8118475" cy="669925"/>
          </a:xfrm>
        </p:spPr>
        <p:txBody>
          <a:bodyPr>
            <a:normAutofit/>
          </a:bodyPr>
          <a:lstStyle/>
          <a:p>
            <a:r>
              <a:rPr lang="en-US" sz="3100" dirty="0" smtClean="0"/>
              <a:t>Least Restrictive Environment (LRE</a:t>
            </a:r>
            <a:r>
              <a:rPr lang="en-US" sz="3600" dirty="0" smtClean="0"/>
              <a:t>)</a:t>
            </a:r>
            <a:endParaRPr lang="en-US" sz="3600" dirty="0"/>
          </a:p>
        </p:txBody>
      </p:sp>
      <p:sp>
        <p:nvSpPr>
          <p:cNvPr id="3" name="Content Placeholder 2"/>
          <p:cNvSpPr>
            <a:spLocks noGrp="1"/>
          </p:cNvSpPr>
          <p:nvPr>
            <p:ph idx="1"/>
          </p:nvPr>
        </p:nvSpPr>
        <p:spPr>
          <a:xfrm>
            <a:off x="457200" y="1663668"/>
            <a:ext cx="8229600" cy="3632569"/>
          </a:xfrm>
        </p:spPr>
        <p:txBody>
          <a:bodyPr>
            <a:normAutofit lnSpcReduction="10000"/>
          </a:bodyPr>
          <a:lstStyle/>
          <a:p>
            <a:r>
              <a:rPr lang="en-US" sz="2800" dirty="0" smtClean="0">
                <a:solidFill>
                  <a:schemeClr val="bg2">
                    <a:lumMod val="50000"/>
                  </a:schemeClr>
                </a:solidFill>
              </a:rPr>
              <a:t>Document participation in special education, general education and community settings: calculate the amount of time the student is removed from general education</a:t>
            </a:r>
          </a:p>
          <a:p>
            <a:r>
              <a:rPr lang="en-US" sz="2800" dirty="0" smtClean="0">
                <a:solidFill>
                  <a:schemeClr val="bg2">
                    <a:lumMod val="50000"/>
                  </a:schemeClr>
                </a:solidFill>
              </a:rPr>
              <a:t>Identifying the students’ attendance center and justify the </a:t>
            </a:r>
            <a:r>
              <a:rPr lang="en-US" sz="2800" dirty="0" err="1" smtClean="0">
                <a:solidFill>
                  <a:schemeClr val="bg2">
                    <a:lumMod val="50000"/>
                  </a:schemeClr>
                </a:solidFill>
              </a:rPr>
              <a:t>reason(s</a:t>
            </a:r>
            <a:r>
              <a:rPr lang="en-US" sz="2800" dirty="0" smtClean="0">
                <a:solidFill>
                  <a:schemeClr val="bg2">
                    <a:lumMod val="50000"/>
                  </a:schemeClr>
                </a:solidFill>
              </a:rPr>
              <a:t>) why child cannot be served in neighborhood school</a:t>
            </a:r>
          </a:p>
        </p:txBody>
      </p:sp>
    </p:spTree>
    <p:extLst>
      <p:ext uri="{BB962C8B-B14F-4D97-AF65-F5344CB8AC3E}">
        <p14:creationId xmlns:p14="http://schemas.microsoft.com/office/powerpoint/2010/main" val="3208921106"/>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606" y="614020"/>
            <a:ext cx="8272469" cy="669925"/>
          </a:xfrm>
        </p:spPr>
        <p:txBody>
          <a:bodyPr>
            <a:normAutofit/>
          </a:bodyPr>
          <a:lstStyle/>
          <a:p>
            <a:pPr algn="r"/>
            <a:r>
              <a:rPr lang="en-US" sz="2800" dirty="0" smtClean="0"/>
              <a:t>District Wide Assessments (DWA)</a:t>
            </a:r>
            <a:endParaRPr lang="en-US" sz="2800" dirty="0"/>
          </a:p>
        </p:txBody>
      </p:sp>
      <p:sp>
        <p:nvSpPr>
          <p:cNvPr id="3" name="Content Placeholder 2"/>
          <p:cNvSpPr>
            <a:spLocks noGrp="1"/>
          </p:cNvSpPr>
          <p:nvPr>
            <p:ph idx="1"/>
          </p:nvPr>
        </p:nvSpPr>
        <p:spPr>
          <a:xfrm>
            <a:off x="582606" y="1473200"/>
            <a:ext cx="8074918" cy="4236721"/>
          </a:xfrm>
        </p:spPr>
        <p:txBody>
          <a:bodyPr>
            <a:noAutofit/>
          </a:bodyPr>
          <a:lstStyle/>
          <a:p>
            <a:r>
              <a:rPr lang="en-US" dirty="0" smtClean="0">
                <a:solidFill>
                  <a:schemeClr val="bg2">
                    <a:lumMod val="50000"/>
                  </a:schemeClr>
                </a:solidFill>
              </a:rPr>
              <a:t>Students with disabilities are expected to participate in DWA</a:t>
            </a:r>
          </a:p>
          <a:p>
            <a:r>
              <a:rPr lang="en-US" dirty="0" smtClean="0">
                <a:solidFill>
                  <a:schemeClr val="bg2">
                    <a:lumMod val="50000"/>
                  </a:schemeClr>
                </a:solidFill>
              </a:rPr>
              <a:t>Determine how student will participate in DWA</a:t>
            </a:r>
          </a:p>
          <a:p>
            <a:r>
              <a:rPr lang="en-US" dirty="0" smtClean="0">
                <a:solidFill>
                  <a:schemeClr val="bg2">
                    <a:lumMod val="50000"/>
                  </a:schemeClr>
                </a:solidFill>
              </a:rPr>
              <a:t>The IEP team must decide whether:</a:t>
            </a:r>
          </a:p>
          <a:p>
            <a:pPr lvl="1"/>
            <a:r>
              <a:rPr lang="en-US" sz="2400" dirty="0" smtClean="0">
                <a:solidFill>
                  <a:schemeClr val="bg2">
                    <a:lumMod val="50000"/>
                  </a:schemeClr>
                </a:solidFill>
              </a:rPr>
              <a:t>The student can participate without accommodations</a:t>
            </a:r>
          </a:p>
          <a:p>
            <a:pPr lvl="1"/>
            <a:r>
              <a:rPr lang="en-US" sz="2400" dirty="0" smtClean="0">
                <a:solidFill>
                  <a:schemeClr val="bg2">
                    <a:lumMod val="50000"/>
                  </a:schemeClr>
                </a:solidFill>
              </a:rPr>
              <a:t>The student can participate with accommodations, or</a:t>
            </a:r>
          </a:p>
          <a:p>
            <a:pPr lvl="1"/>
            <a:r>
              <a:rPr lang="en-US" sz="2400" dirty="0" smtClean="0">
                <a:solidFill>
                  <a:schemeClr val="bg2">
                    <a:lumMod val="50000"/>
                  </a:schemeClr>
                </a:solidFill>
              </a:rPr>
              <a:t>The student will need to participate in the Iowa Alternate Assessment</a:t>
            </a:r>
            <a:endParaRPr lang="en-US" sz="2400" dirty="0">
              <a:solidFill>
                <a:schemeClr val="bg2">
                  <a:lumMod val="50000"/>
                </a:schemeClr>
              </a:solidFill>
            </a:endParaRPr>
          </a:p>
        </p:txBody>
      </p:sp>
    </p:spTree>
    <p:extLst>
      <p:ext uri="{BB962C8B-B14F-4D97-AF65-F5344CB8AC3E}">
        <p14:creationId xmlns:p14="http://schemas.microsoft.com/office/powerpoint/2010/main" val="1653167364"/>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602369"/>
            <a:ext cx="6797675" cy="669925"/>
          </a:xfrm>
        </p:spPr>
        <p:txBody>
          <a:bodyPr>
            <a:normAutofit fontScale="90000"/>
          </a:bodyPr>
          <a:lstStyle/>
          <a:p>
            <a:r>
              <a:rPr lang="en-US" sz="4000" dirty="0" smtClean="0"/>
              <a:t>Secondary Transition</a:t>
            </a:r>
            <a:endParaRPr lang="en-US" sz="4000" dirty="0"/>
          </a:p>
        </p:txBody>
      </p:sp>
      <p:sp>
        <p:nvSpPr>
          <p:cNvPr id="3" name="Content Placeholder 2"/>
          <p:cNvSpPr>
            <a:spLocks noGrp="1"/>
          </p:cNvSpPr>
          <p:nvPr>
            <p:ph idx="1"/>
          </p:nvPr>
        </p:nvSpPr>
        <p:spPr>
          <a:xfrm>
            <a:off x="442782" y="1625600"/>
            <a:ext cx="8168134" cy="4236721"/>
          </a:xfrm>
        </p:spPr>
        <p:txBody>
          <a:bodyPr>
            <a:normAutofit/>
          </a:bodyPr>
          <a:lstStyle/>
          <a:p>
            <a:r>
              <a:rPr lang="en-US" sz="2800" dirty="0" smtClean="0">
                <a:solidFill>
                  <a:schemeClr val="bg2">
                    <a:lumMod val="50000"/>
                  </a:schemeClr>
                </a:solidFill>
              </a:rPr>
              <a:t>Appropriate, measurable, postsecondary goals, based upon age appropriate transition assessments, related to training, education, employment and where appropriate, independent living skills </a:t>
            </a:r>
          </a:p>
          <a:p>
            <a:r>
              <a:rPr lang="en-US" sz="2800" dirty="0" smtClean="0">
                <a:solidFill>
                  <a:schemeClr val="bg2">
                    <a:lumMod val="50000"/>
                  </a:schemeClr>
                </a:solidFill>
              </a:rPr>
              <a:t>The transition services, including courses of study, needed to assist the student in reaching the goals [41.320(2)] </a:t>
            </a:r>
            <a:r>
              <a:rPr lang="en-US" dirty="0" smtClean="0"/>
              <a:t>	</a:t>
            </a:r>
          </a:p>
          <a:p>
            <a:endParaRPr lang="en-US" dirty="0"/>
          </a:p>
        </p:txBody>
      </p:sp>
    </p:spTree>
    <p:extLst>
      <p:ext uri="{BB962C8B-B14F-4D97-AF65-F5344CB8AC3E}">
        <p14:creationId xmlns:p14="http://schemas.microsoft.com/office/powerpoint/2010/main" val="802818504"/>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694" y="625671"/>
            <a:ext cx="8342381" cy="669925"/>
          </a:xfrm>
        </p:spPr>
        <p:txBody>
          <a:bodyPr>
            <a:normAutofit/>
          </a:bodyPr>
          <a:lstStyle/>
          <a:p>
            <a:r>
              <a:rPr lang="en-US" dirty="0" smtClean="0"/>
              <a:t>IEP Development Process</a:t>
            </a:r>
            <a:endParaRPr lang="en-US" dirty="0"/>
          </a:p>
        </p:txBody>
      </p:sp>
      <p:sp>
        <p:nvSpPr>
          <p:cNvPr id="3" name="Content Placeholder 2"/>
          <p:cNvSpPr>
            <a:spLocks noGrp="1"/>
          </p:cNvSpPr>
          <p:nvPr>
            <p:ph idx="1"/>
          </p:nvPr>
        </p:nvSpPr>
        <p:spPr>
          <a:xfrm>
            <a:off x="512694" y="1600200"/>
            <a:ext cx="7732782" cy="4236721"/>
          </a:xfrm>
        </p:spPr>
        <p:txBody>
          <a:bodyPr>
            <a:normAutofit/>
          </a:bodyPr>
          <a:lstStyle/>
          <a:p>
            <a:r>
              <a:rPr lang="en-US" dirty="0" smtClean="0">
                <a:solidFill>
                  <a:schemeClr val="bg2">
                    <a:lumMod val="50000"/>
                  </a:schemeClr>
                </a:solidFill>
              </a:rPr>
              <a:t>Identify present levels of academic achievement and functional performance, </a:t>
            </a:r>
          </a:p>
          <a:p>
            <a:r>
              <a:rPr lang="en-US" dirty="0" smtClean="0">
                <a:solidFill>
                  <a:schemeClr val="bg2">
                    <a:lumMod val="50000"/>
                  </a:schemeClr>
                </a:solidFill>
              </a:rPr>
              <a:t>Develop well-written goals and effective progress monitoring strategies, </a:t>
            </a:r>
          </a:p>
          <a:p>
            <a:r>
              <a:rPr lang="en-US" dirty="0" smtClean="0">
                <a:solidFill>
                  <a:schemeClr val="bg2">
                    <a:lumMod val="50000"/>
                  </a:schemeClr>
                </a:solidFill>
              </a:rPr>
              <a:t>Describe special education services, activities and supports, </a:t>
            </a:r>
          </a:p>
          <a:p>
            <a:r>
              <a:rPr lang="en-US" dirty="0" smtClean="0">
                <a:solidFill>
                  <a:schemeClr val="bg2">
                    <a:lumMod val="50000"/>
                  </a:schemeClr>
                </a:solidFill>
              </a:rPr>
              <a:t>Consider the least restrictive environment (LRE) and make a placement decision</a:t>
            </a:r>
          </a:p>
          <a:p>
            <a:r>
              <a:rPr lang="en-US" dirty="0" smtClean="0">
                <a:solidFill>
                  <a:schemeClr val="bg2">
                    <a:lumMod val="50000"/>
                  </a:schemeClr>
                </a:solidFill>
              </a:rPr>
              <a:t>Communicate responsibilities and progress. </a:t>
            </a:r>
            <a:r>
              <a:rPr lang="en-US" dirty="0" smtClean="0"/>
              <a:t>	</a:t>
            </a:r>
          </a:p>
          <a:p>
            <a:endParaRPr lang="en-US" dirty="0"/>
          </a:p>
        </p:txBody>
      </p:sp>
    </p:spTree>
    <p:extLst>
      <p:ext uri="{BB962C8B-B14F-4D97-AF65-F5344CB8AC3E}">
        <p14:creationId xmlns:p14="http://schemas.microsoft.com/office/powerpoint/2010/main" val="584898195"/>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22921" y="1607961"/>
            <a:ext cx="6498158" cy="2461705"/>
          </a:xfrm>
        </p:spPr>
        <p:txBody>
          <a:bodyPr>
            <a:normAutofit/>
          </a:bodyPr>
          <a:lstStyle/>
          <a:p>
            <a:r>
              <a:rPr lang="en-US" dirty="0" smtClean="0"/>
              <a:t>What Do You Need to Know Student Discipline and Special Education?</a:t>
            </a:r>
            <a:endParaRPr lang="en-US" dirty="0"/>
          </a:p>
        </p:txBody>
      </p:sp>
    </p:spTree>
    <p:extLst>
      <p:ext uri="{BB962C8B-B14F-4D97-AF65-F5344CB8AC3E}">
        <p14:creationId xmlns:p14="http://schemas.microsoft.com/office/powerpoint/2010/main" val="348720380"/>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a:xfrm>
            <a:off x="228600" y="457209"/>
            <a:ext cx="8610600" cy="1143000"/>
          </a:xfrm>
        </p:spPr>
        <p:txBody>
          <a:bodyPr/>
          <a:lstStyle/>
          <a:p>
            <a:pPr algn="r"/>
            <a:r>
              <a:rPr lang="en-US" sz="3300" dirty="0">
                <a:latin typeface="Times New Roman" pitchFamily="26" charset="0"/>
              </a:rPr>
              <a:t>Special consideration MUST be given to children with special needs</a:t>
            </a:r>
            <a:endParaRPr lang="en-US" dirty="0"/>
          </a:p>
        </p:txBody>
      </p:sp>
      <p:sp>
        <p:nvSpPr>
          <p:cNvPr id="21507" name="Rectangle 3"/>
          <p:cNvSpPr>
            <a:spLocks noGrp="1"/>
          </p:cNvSpPr>
          <p:nvPr>
            <p:ph idx="1"/>
          </p:nvPr>
        </p:nvSpPr>
        <p:spPr>
          <a:xfrm>
            <a:off x="304800" y="1958793"/>
            <a:ext cx="8534400" cy="3505200"/>
          </a:xfrm>
        </p:spPr>
        <p:txBody>
          <a:bodyPr>
            <a:normAutofit lnSpcReduction="10000"/>
          </a:bodyPr>
          <a:lstStyle/>
          <a:p>
            <a:pPr>
              <a:lnSpc>
                <a:spcPct val="90000"/>
              </a:lnSpc>
              <a:buFont typeface="Arial" pitchFamily="26" charset="0"/>
              <a:buNone/>
            </a:pPr>
            <a:r>
              <a:rPr lang="en-US" sz="2300" b="1" dirty="0">
                <a:solidFill>
                  <a:schemeClr val="bg2">
                    <a:lumMod val="50000"/>
                  </a:schemeClr>
                </a:solidFill>
                <a:latin typeface="Times New Roman" pitchFamily="26" charset="0"/>
              </a:rPr>
              <a:t>A child may NOT be denied a </a:t>
            </a:r>
            <a:r>
              <a:rPr lang="en-US" sz="2300" b="1" i="1" dirty="0">
                <a:solidFill>
                  <a:schemeClr val="bg2">
                    <a:lumMod val="50000"/>
                  </a:schemeClr>
                </a:solidFill>
                <a:latin typeface="Times New Roman" pitchFamily="26" charset="0"/>
              </a:rPr>
              <a:t>Free and Appropriate Public Education (FAPE)</a:t>
            </a:r>
            <a:r>
              <a:rPr lang="en-US" sz="2300" b="1" dirty="0">
                <a:solidFill>
                  <a:schemeClr val="bg2">
                    <a:lumMod val="50000"/>
                  </a:schemeClr>
                </a:solidFill>
                <a:latin typeface="Times New Roman" pitchFamily="26" charset="0"/>
              </a:rPr>
              <a:t> as a result of conduct that is a manifestation of their disability</a:t>
            </a:r>
            <a:endParaRPr lang="en-US" sz="2300" dirty="0">
              <a:solidFill>
                <a:schemeClr val="bg2">
                  <a:lumMod val="50000"/>
                </a:schemeClr>
              </a:solidFill>
              <a:latin typeface="Times New Roman" pitchFamily="26" charset="0"/>
            </a:endParaRPr>
          </a:p>
          <a:p>
            <a:pPr>
              <a:lnSpc>
                <a:spcPct val="90000"/>
              </a:lnSpc>
              <a:buFont typeface="Times" pitchFamily="26" charset="0"/>
              <a:buChar char="•"/>
            </a:pPr>
            <a:r>
              <a:rPr lang="en-US" sz="2100" dirty="0">
                <a:solidFill>
                  <a:schemeClr val="bg2">
                    <a:lumMod val="50000"/>
                  </a:schemeClr>
                </a:solidFill>
                <a:latin typeface="Times New Roman" pitchFamily="26" charset="0"/>
              </a:rPr>
              <a:t>“…the mere fact that a student with a disability knows right from wrong did not make his conduct unrelated [to his disability].” </a:t>
            </a:r>
            <a:r>
              <a:rPr lang="en-US" sz="2100" i="1" dirty="0">
                <a:solidFill>
                  <a:schemeClr val="bg2">
                    <a:lumMod val="50000"/>
                  </a:schemeClr>
                </a:solidFill>
                <a:latin typeface="Times New Roman" pitchFamily="26" charset="0"/>
              </a:rPr>
              <a:t>S-1 </a:t>
            </a:r>
            <a:r>
              <a:rPr lang="en-US" sz="2100" i="1" dirty="0" err="1">
                <a:solidFill>
                  <a:schemeClr val="bg2">
                    <a:lumMod val="50000"/>
                  </a:schemeClr>
                </a:solidFill>
                <a:latin typeface="Times New Roman" pitchFamily="26" charset="0"/>
              </a:rPr>
              <a:t>v</a:t>
            </a:r>
            <a:r>
              <a:rPr lang="en-US" sz="2100" i="1" dirty="0">
                <a:solidFill>
                  <a:schemeClr val="bg2">
                    <a:lumMod val="50000"/>
                  </a:schemeClr>
                </a:solidFill>
                <a:latin typeface="Times New Roman" pitchFamily="26" charset="0"/>
              </a:rPr>
              <a:t>. </a:t>
            </a:r>
            <a:r>
              <a:rPr lang="en-US" sz="2100" i="1" dirty="0" err="1">
                <a:solidFill>
                  <a:schemeClr val="bg2">
                    <a:lumMod val="50000"/>
                  </a:schemeClr>
                </a:solidFill>
                <a:latin typeface="Times New Roman" pitchFamily="26" charset="0"/>
              </a:rPr>
              <a:t>Turlington</a:t>
            </a:r>
            <a:r>
              <a:rPr lang="en-US" sz="2100" dirty="0">
                <a:solidFill>
                  <a:schemeClr val="bg2">
                    <a:lumMod val="50000"/>
                  </a:schemeClr>
                </a:solidFill>
                <a:latin typeface="Times New Roman" pitchFamily="26" charset="0"/>
              </a:rPr>
              <a:t>, EHLR 552:267 (5th Cir. 1981)</a:t>
            </a:r>
          </a:p>
          <a:p>
            <a:pPr>
              <a:lnSpc>
                <a:spcPct val="90000"/>
              </a:lnSpc>
              <a:buFont typeface="Times" pitchFamily="26" charset="0"/>
              <a:buChar char="•"/>
            </a:pPr>
            <a:r>
              <a:rPr lang="en-US" sz="2100" dirty="0">
                <a:solidFill>
                  <a:schemeClr val="bg2">
                    <a:lumMod val="50000"/>
                  </a:schemeClr>
                </a:solidFill>
                <a:latin typeface="Times New Roman" pitchFamily="26" charset="0"/>
              </a:rPr>
              <a:t>“…[a] handicapped child’s conduct [is related to his disability] only if the handicap significantly impairs the child’s behavior controls. . . [</a:t>
            </a:r>
            <a:r>
              <a:rPr lang="en-US" sz="2100" dirty="0" err="1">
                <a:solidFill>
                  <a:schemeClr val="bg2">
                    <a:lumMod val="50000"/>
                  </a:schemeClr>
                </a:solidFill>
                <a:latin typeface="Times New Roman" pitchFamily="26" charset="0"/>
              </a:rPr>
              <a:t>I]t</a:t>
            </a:r>
            <a:r>
              <a:rPr lang="en-US" sz="2100" dirty="0">
                <a:solidFill>
                  <a:schemeClr val="bg2">
                    <a:lumMod val="50000"/>
                  </a:schemeClr>
                </a:solidFill>
                <a:latin typeface="Times New Roman" pitchFamily="26" charset="0"/>
              </a:rPr>
              <a:t> does not embrace conduct that bears only an attenuated relationship to the child’s handicap.” Doe </a:t>
            </a:r>
            <a:r>
              <a:rPr lang="en-US" sz="2100" dirty="0" err="1">
                <a:solidFill>
                  <a:schemeClr val="bg2">
                    <a:lumMod val="50000"/>
                  </a:schemeClr>
                </a:solidFill>
                <a:latin typeface="Times New Roman" pitchFamily="26" charset="0"/>
              </a:rPr>
              <a:t>v</a:t>
            </a:r>
            <a:r>
              <a:rPr lang="en-US" sz="2100" dirty="0">
                <a:solidFill>
                  <a:schemeClr val="bg2">
                    <a:lumMod val="50000"/>
                  </a:schemeClr>
                </a:solidFill>
                <a:latin typeface="Times New Roman" pitchFamily="26" charset="0"/>
              </a:rPr>
              <a:t>. Maher, 557, EHLR 557:353 (9th Cir. 1986)</a:t>
            </a:r>
            <a:endParaRPr lang="en-US" sz="2400" dirty="0">
              <a:solidFill>
                <a:schemeClr val="bg2">
                  <a:lumMod val="50000"/>
                </a:schemeClr>
              </a:solidFill>
            </a:endParaRPr>
          </a:p>
          <a:p>
            <a:pPr>
              <a:lnSpc>
                <a:spcPct val="90000"/>
              </a:lnSpc>
              <a:buFont typeface="Times" pitchFamily="26" charset="0"/>
              <a:buChar char="•"/>
            </a:pPr>
            <a:endParaRPr lang="en-US" sz="2400" dirty="0"/>
          </a:p>
        </p:txBody>
      </p:sp>
      <p:sp>
        <p:nvSpPr>
          <p:cNvPr id="21508" name="Rectangle 4"/>
          <p:cNvSpPr>
            <a:spLocks noChangeArrowheads="1"/>
          </p:cNvSpPr>
          <p:nvPr/>
        </p:nvSpPr>
        <p:spPr bwMode="auto">
          <a:xfrm>
            <a:off x="8759825" y="1293813"/>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Tree>
    <p:extLst>
      <p:ext uri="{BB962C8B-B14F-4D97-AF65-F5344CB8AC3E}">
        <p14:creationId xmlns:p14="http://schemas.microsoft.com/office/powerpoint/2010/main" val="175170616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9400" y="295700"/>
            <a:ext cx="4432300" cy="1148831"/>
          </a:xfrm>
        </p:spPr>
        <p:txBody>
          <a:bodyPr>
            <a:normAutofit/>
          </a:bodyPr>
          <a:lstStyle/>
          <a:p>
            <a:pPr algn="r"/>
            <a:r>
              <a:rPr lang="en-US" sz="2000" dirty="0" smtClean="0"/>
              <a:t>Local Policies &amp; Procedures Stem from State &amp; Federal Statues</a:t>
            </a:r>
            <a:endParaRPr lang="en-US" sz="2000" dirty="0"/>
          </a:p>
        </p:txBody>
      </p:sp>
      <p:sp>
        <p:nvSpPr>
          <p:cNvPr id="6" name="Content Placeholder 5"/>
          <p:cNvSpPr>
            <a:spLocks noGrp="1"/>
          </p:cNvSpPr>
          <p:nvPr>
            <p:ph sz="half" idx="2"/>
          </p:nvPr>
        </p:nvSpPr>
        <p:spPr>
          <a:xfrm>
            <a:off x="279400" y="1638301"/>
            <a:ext cx="4432300" cy="4762500"/>
          </a:xfrm>
        </p:spPr>
        <p:txBody>
          <a:bodyPr>
            <a:normAutofit/>
          </a:bodyPr>
          <a:lstStyle/>
          <a:p>
            <a:pPr>
              <a:buFont typeface="Webdings" pitchFamily="26" charset="2"/>
              <a:buChar char=""/>
            </a:pPr>
            <a:r>
              <a:rPr lang="en-US" dirty="0" smtClean="0"/>
              <a:t>Mandates are based on federal statues which generally drive state laws</a:t>
            </a:r>
          </a:p>
          <a:p>
            <a:pPr>
              <a:buFont typeface="Webdings" pitchFamily="26" charset="2"/>
              <a:buChar char=""/>
            </a:pPr>
            <a:r>
              <a:rPr lang="en-US" dirty="0" smtClean="0"/>
              <a:t>Federal and state codes </a:t>
            </a:r>
            <a:r>
              <a:rPr lang="en-US" dirty="0" err="1" smtClean="0"/>
              <a:t>operationalize</a:t>
            </a:r>
            <a:r>
              <a:rPr lang="en-US" dirty="0" smtClean="0"/>
              <a:t> these laws through prescribed rules and regulations</a:t>
            </a:r>
          </a:p>
          <a:p>
            <a:pPr>
              <a:buFont typeface="Webdings" pitchFamily="26" charset="2"/>
              <a:buChar char=""/>
            </a:pPr>
            <a:r>
              <a:rPr lang="en-US" dirty="0" smtClean="0"/>
              <a:t>Policy letters, case law, and appeal decisions serve to interpret and refine codes</a:t>
            </a:r>
          </a:p>
          <a:p>
            <a:pPr>
              <a:buFont typeface="Webdings" pitchFamily="26" charset="2"/>
              <a:buChar char=""/>
            </a:pPr>
            <a:r>
              <a:rPr lang="en-US" dirty="0" smtClean="0"/>
              <a:t>State plans, AEA procedures, and </a:t>
            </a:r>
            <a:r>
              <a:rPr lang="en-US" i="1" dirty="0" smtClean="0"/>
              <a:t>District Developed Special Education Plans </a:t>
            </a:r>
            <a:r>
              <a:rPr lang="en-US" dirty="0" smtClean="0"/>
              <a:t>and policies guide practice</a:t>
            </a:r>
            <a:endParaRPr lang="en-US" sz="2400" dirty="0" smtClean="0"/>
          </a:p>
          <a:p>
            <a:endParaRPr lang="en-US" dirty="0"/>
          </a:p>
        </p:txBody>
      </p:sp>
      <p:pic>
        <p:nvPicPr>
          <p:cNvPr id="9" name="Picture 8"/>
          <p:cNvPicPr>
            <a:picLocks noChangeAspect="1"/>
          </p:cNvPicPr>
          <p:nvPr/>
        </p:nvPicPr>
        <p:blipFill>
          <a:blip r:embed="rId3"/>
          <a:stretch>
            <a:fillRect/>
          </a:stretch>
        </p:blipFill>
        <p:spPr>
          <a:xfrm>
            <a:off x="4940300" y="295701"/>
            <a:ext cx="3949699" cy="6346400"/>
          </a:xfrm>
          <a:prstGeom prst="rect">
            <a:avLst/>
          </a:prstGeom>
          <a:effectLst/>
        </p:spPr>
      </p:pic>
    </p:spTree>
    <p:extLst>
      <p:ext uri="{BB962C8B-B14F-4D97-AF65-F5344CB8AC3E}">
        <p14:creationId xmlns:p14="http://schemas.microsoft.com/office/powerpoint/2010/main" val="2192575423"/>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505200" y="292164"/>
            <a:ext cx="5334000" cy="1066800"/>
          </a:xfrm>
        </p:spPr>
        <p:txBody>
          <a:bodyPr>
            <a:normAutofit fontScale="90000"/>
          </a:bodyPr>
          <a:lstStyle/>
          <a:p>
            <a:r>
              <a:rPr lang="en-US" sz="3200" dirty="0">
                <a:latin typeface="Garamond" charset="0"/>
                <a:ea typeface="ＭＳ Ｐゴシック" charset="0"/>
                <a:cs typeface="ＭＳ Ｐゴシック" charset="0"/>
              </a:rPr>
              <a:t>Students Not Yet Eligible</a:t>
            </a:r>
          </a:p>
        </p:txBody>
      </p:sp>
      <p:sp>
        <p:nvSpPr>
          <p:cNvPr id="3" name="Content Placeholder 2"/>
          <p:cNvSpPr>
            <a:spLocks noGrp="1"/>
          </p:cNvSpPr>
          <p:nvPr>
            <p:ph idx="1"/>
          </p:nvPr>
        </p:nvSpPr>
        <p:spPr>
          <a:xfrm>
            <a:off x="228600" y="1447800"/>
            <a:ext cx="8915400" cy="4876800"/>
          </a:xfrm>
        </p:spPr>
        <p:txBody>
          <a:bodyPr>
            <a:normAutofit lnSpcReduction="10000"/>
          </a:bodyPr>
          <a:lstStyle/>
          <a:p>
            <a:r>
              <a:rPr lang="en-US" sz="2000" dirty="0">
                <a:latin typeface="Optima" charset="0"/>
                <a:ea typeface="ＭＳ Ｐゴシック" charset="0"/>
                <a:cs typeface="ＭＳ Ｐゴシック" charset="0"/>
              </a:rPr>
              <a:t>Child is entitled to IDEA disciplinary protections if district had knowledge child had a disability before behavior that resulting in disciplinary action occurred. </a:t>
            </a:r>
          </a:p>
          <a:p>
            <a:r>
              <a:rPr lang="en-US" sz="1800" dirty="0">
                <a:latin typeface="Optima" charset="0"/>
                <a:ea typeface="ＭＳ Ｐゴシック" charset="0"/>
                <a:cs typeface="ＭＳ Ｐゴシック" charset="0"/>
              </a:rPr>
              <a:t>District is presumed to have knowledge if:</a:t>
            </a:r>
          </a:p>
          <a:p>
            <a:pPr marL="800100" lvl="1" indent="-342900">
              <a:buFont typeface="Garamond" charset="0"/>
              <a:buAutoNum type="arabicParenR"/>
            </a:pPr>
            <a:r>
              <a:rPr lang="en-US" sz="1800" dirty="0">
                <a:solidFill>
                  <a:schemeClr val="tx1"/>
                </a:solidFill>
                <a:latin typeface="Optima" charset="0"/>
                <a:ea typeface="ＭＳ Ｐゴシック" charset="0"/>
              </a:rPr>
              <a:t>parent expressed concern to district personnel that child needed services; </a:t>
            </a:r>
          </a:p>
          <a:p>
            <a:pPr marL="800100" lvl="1" indent="-342900">
              <a:buFont typeface="Garamond" charset="0"/>
              <a:buAutoNum type="arabicParenR"/>
            </a:pPr>
            <a:r>
              <a:rPr lang="en-US" sz="1800" dirty="0">
                <a:solidFill>
                  <a:schemeClr val="tx1"/>
                </a:solidFill>
                <a:latin typeface="Optima" charset="0"/>
                <a:ea typeface="ＭＳ Ｐゴシック" charset="0"/>
              </a:rPr>
              <a:t>behavior or performance of child demonstrates need for services; </a:t>
            </a:r>
          </a:p>
          <a:p>
            <a:pPr marL="800100" lvl="1" indent="-342900">
              <a:buFont typeface="Garamond" charset="0"/>
              <a:buAutoNum type="arabicParenR"/>
            </a:pPr>
            <a:r>
              <a:rPr lang="en-US" sz="1800" dirty="0">
                <a:solidFill>
                  <a:schemeClr val="tx1"/>
                </a:solidFill>
                <a:latin typeface="Optima" charset="0"/>
                <a:ea typeface="ＭＳ Ｐゴシック" charset="0"/>
              </a:rPr>
              <a:t>parent requested evaluation; or </a:t>
            </a:r>
          </a:p>
          <a:p>
            <a:pPr marL="800100" lvl="1" indent="-342900">
              <a:buFont typeface="Garamond" charset="0"/>
              <a:buAutoNum type="arabicParenR"/>
            </a:pPr>
            <a:r>
              <a:rPr lang="en-US" sz="1800" dirty="0">
                <a:solidFill>
                  <a:schemeClr val="tx1"/>
                </a:solidFill>
                <a:latin typeface="Optima" charset="0"/>
                <a:ea typeface="ＭＳ Ｐゴシック" charset="0"/>
              </a:rPr>
              <a:t>teacher of the child, or other district personnel, expressed specific concerns about behavior or performance to special education director or other personnel pursuant to district established child find or referral policy.</a:t>
            </a:r>
            <a:endParaRPr lang="en-US" sz="1800" dirty="0">
              <a:solidFill>
                <a:schemeClr val="tx1"/>
              </a:solidFill>
              <a:latin typeface="Optima" charset="0"/>
              <a:ea typeface="ＭＳ Ｐゴシック" charset="0"/>
              <a:cs typeface="ＭＳ Ｐゴシック" charset="0"/>
            </a:endParaRPr>
          </a:p>
          <a:p>
            <a:r>
              <a:rPr lang="en-US" sz="2000" dirty="0">
                <a:latin typeface="Optima" charset="0"/>
                <a:ea typeface="ＭＳ Ｐゴシック" charset="0"/>
                <a:cs typeface="ＭＳ Ｐゴシック" charset="0"/>
              </a:rPr>
              <a:t>District not deemed to have knowledge if it conducted an evaluation and determined child did not have disability or determined evaluation unnecessary, providing notice to parents of determinations </a:t>
            </a:r>
            <a:r>
              <a:rPr lang="en-US" sz="2000" dirty="0" smtClean="0">
                <a:latin typeface="Optima" charset="0"/>
                <a:ea typeface="ＭＳ Ｐゴシック" charset="0"/>
                <a:cs typeface="ＭＳ Ｐゴシック" charset="0"/>
              </a:rPr>
              <a:t>  IAC </a:t>
            </a:r>
            <a:r>
              <a:rPr lang="en-US" sz="2000" dirty="0">
                <a:latin typeface="Optima" charset="0"/>
                <a:ea typeface="ＭＳ Ｐゴシック" charset="0"/>
                <a:cs typeface="ＭＳ Ｐゴシック" charset="0"/>
              </a:rPr>
              <a:t>281—41.534(256B,34CFR300) </a:t>
            </a:r>
          </a:p>
          <a:p>
            <a:pPr marL="457200" lvl="1" indent="0">
              <a:buNone/>
            </a:pPr>
            <a:endParaRPr lang="en-US" sz="1800" dirty="0">
              <a:solidFill>
                <a:schemeClr val="tx1"/>
              </a:solidFill>
              <a:latin typeface="Optima" charset="0"/>
              <a:ea typeface="ＭＳ Ｐゴシック" charset="0"/>
              <a:cs typeface="ＭＳ Ｐゴシック" charset="0"/>
            </a:endParaRPr>
          </a:p>
          <a:p>
            <a:endParaRPr lang="en-US" dirty="0">
              <a:latin typeface="Optima" charset="0"/>
              <a:ea typeface="ＭＳ Ｐゴシック" charset="0"/>
              <a:cs typeface="ＭＳ Ｐゴシック" charset="0"/>
            </a:endParaRPr>
          </a:p>
        </p:txBody>
      </p:sp>
    </p:spTree>
    <p:extLst>
      <p:ext uri="{BB962C8B-B14F-4D97-AF65-F5344CB8AC3E}">
        <p14:creationId xmlns:p14="http://schemas.microsoft.com/office/powerpoint/2010/main" val="3494366629"/>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a:xfrm>
            <a:off x="228600" y="575242"/>
            <a:ext cx="8610600" cy="762000"/>
          </a:xfrm>
        </p:spPr>
        <p:txBody>
          <a:bodyPr/>
          <a:lstStyle/>
          <a:p>
            <a:pPr algn="r"/>
            <a:r>
              <a:rPr lang="en-US" sz="3600" dirty="0">
                <a:latin typeface="Times New Roman" pitchFamily="26" charset="0"/>
              </a:rPr>
              <a:t>Disciplinary Change of Placements</a:t>
            </a:r>
            <a:endParaRPr lang="en-US" dirty="0"/>
          </a:p>
        </p:txBody>
      </p:sp>
      <p:sp>
        <p:nvSpPr>
          <p:cNvPr id="23555" name="Rectangle 3"/>
          <p:cNvSpPr>
            <a:spLocks noGrp="1"/>
          </p:cNvSpPr>
          <p:nvPr>
            <p:ph idx="1"/>
          </p:nvPr>
        </p:nvSpPr>
        <p:spPr>
          <a:xfrm>
            <a:off x="457200" y="1591239"/>
            <a:ext cx="8077200" cy="4343400"/>
          </a:xfrm>
        </p:spPr>
        <p:txBody>
          <a:bodyPr/>
          <a:lstStyle/>
          <a:p>
            <a:pPr>
              <a:lnSpc>
                <a:spcPct val="90000"/>
              </a:lnSpc>
            </a:pPr>
            <a:r>
              <a:rPr lang="en-US" sz="2800" dirty="0">
                <a:solidFill>
                  <a:schemeClr val="bg2">
                    <a:lumMod val="50000"/>
                  </a:schemeClr>
                </a:solidFill>
                <a:latin typeface="Times New Roman" pitchFamily="26" charset="0"/>
              </a:rPr>
              <a:t>In </a:t>
            </a:r>
            <a:r>
              <a:rPr lang="en-US" sz="2800" i="1" dirty="0" err="1">
                <a:solidFill>
                  <a:schemeClr val="bg2">
                    <a:lumMod val="50000"/>
                  </a:schemeClr>
                </a:solidFill>
                <a:latin typeface="Times New Roman" pitchFamily="26" charset="0"/>
              </a:rPr>
              <a:t>Honig</a:t>
            </a:r>
            <a:r>
              <a:rPr lang="en-US" sz="2800" i="1" dirty="0">
                <a:solidFill>
                  <a:schemeClr val="bg2">
                    <a:lumMod val="50000"/>
                  </a:schemeClr>
                </a:solidFill>
                <a:latin typeface="Times New Roman" pitchFamily="26" charset="0"/>
              </a:rPr>
              <a:t> </a:t>
            </a:r>
            <a:r>
              <a:rPr lang="en-US" sz="2800" i="1" dirty="0" err="1">
                <a:solidFill>
                  <a:schemeClr val="bg2">
                    <a:lumMod val="50000"/>
                  </a:schemeClr>
                </a:solidFill>
                <a:latin typeface="Times New Roman" pitchFamily="26" charset="0"/>
              </a:rPr>
              <a:t>v</a:t>
            </a:r>
            <a:r>
              <a:rPr lang="en-US" sz="2800" i="1" dirty="0">
                <a:solidFill>
                  <a:schemeClr val="bg2">
                    <a:lumMod val="50000"/>
                  </a:schemeClr>
                </a:solidFill>
                <a:latin typeface="Times New Roman" pitchFamily="26" charset="0"/>
              </a:rPr>
              <a:t>. Doe</a:t>
            </a:r>
            <a:r>
              <a:rPr lang="en-US" sz="2800" dirty="0">
                <a:solidFill>
                  <a:schemeClr val="bg2">
                    <a:lumMod val="50000"/>
                  </a:schemeClr>
                </a:solidFill>
                <a:latin typeface="Times New Roman" pitchFamily="26" charset="0"/>
              </a:rPr>
              <a:t>, 559 IDELR 231 (1988), the U.S. Supreme Court prohibited certain disciplinary actions that result in a change of placement for students with disabilities</a:t>
            </a:r>
          </a:p>
          <a:p>
            <a:pPr>
              <a:lnSpc>
                <a:spcPct val="90000"/>
              </a:lnSpc>
            </a:pPr>
            <a:r>
              <a:rPr lang="en-US" sz="2800" dirty="0">
                <a:solidFill>
                  <a:schemeClr val="bg2">
                    <a:lumMod val="50000"/>
                  </a:schemeClr>
                </a:solidFill>
                <a:latin typeface="Times New Roman" pitchFamily="26" charset="0"/>
              </a:rPr>
              <a:t>A proposed suspension of more than 10 days or a pattern of suspensions for more than 10 days constitutes a change of placement requiring written prior notice (34 CFR 300.503), due process hearing rights (34 CFR 300.520(a)(2)), and stay put (34 CFR 300.514).</a:t>
            </a:r>
            <a:endParaRPr lang="en-US" sz="2800" dirty="0">
              <a:solidFill>
                <a:schemeClr val="bg2">
                  <a:lumMod val="50000"/>
                </a:schemeClr>
              </a:solidFill>
            </a:endParaRPr>
          </a:p>
          <a:p>
            <a:pPr>
              <a:lnSpc>
                <a:spcPct val="90000"/>
              </a:lnSpc>
            </a:pPr>
            <a:endParaRPr lang="en-US" sz="2800" dirty="0"/>
          </a:p>
          <a:p>
            <a:pPr>
              <a:lnSpc>
                <a:spcPct val="90000"/>
              </a:lnSpc>
              <a:buFont typeface="Arial" pitchFamily="26" charset="0"/>
              <a:buNone/>
            </a:pPr>
            <a:endParaRPr lang="en-US" sz="2800" dirty="0"/>
          </a:p>
        </p:txBody>
      </p:sp>
      <p:sp>
        <p:nvSpPr>
          <p:cNvPr id="23556" name="Rectangle 4"/>
          <p:cNvSpPr>
            <a:spLocks noChangeArrowheads="1"/>
          </p:cNvSpPr>
          <p:nvPr/>
        </p:nvSpPr>
        <p:spPr bwMode="auto">
          <a:xfrm>
            <a:off x="8759825" y="1293813"/>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Tree>
    <p:extLst>
      <p:ext uri="{BB962C8B-B14F-4D97-AF65-F5344CB8AC3E}">
        <p14:creationId xmlns:p14="http://schemas.microsoft.com/office/powerpoint/2010/main" val="3036895580"/>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a:xfrm>
            <a:off x="3624529" y="685800"/>
            <a:ext cx="5214671" cy="762000"/>
          </a:xfrm>
        </p:spPr>
        <p:txBody>
          <a:bodyPr>
            <a:normAutofit/>
          </a:bodyPr>
          <a:lstStyle/>
          <a:p>
            <a:pPr algn="r"/>
            <a:r>
              <a:rPr lang="en-US" dirty="0">
                <a:latin typeface="Times New Roman" pitchFamily="26" charset="0"/>
              </a:rPr>
              <a:t>10 Day Rule</a:t>
            </a:r>
            <a:endParaRPr lang="en-US" dirty="0"/>
          </a:p>
        </p:txBody>
      </p:sp>
      <p:sp>
        <p:nvSpPr>
          <p:cNvPr id="29699" name="Rectangle 3"/>
          <p:cNvSpPr>
            <a:spLocks noGrp="1"/>
          </p:cNvSpPr>
          <p:nvPr>
            <p:ph idx="1"/>
          </p:nvPr>
        </p:nvSpPr>
        <p:spPr>
          <a:xfrm>
            <a:off x="533400" y="1600200"/>
            <a:ext cx="8077200" cy="5105400"/>
          </a:xfrm>
        </p:spPr>
        <p:txBody>
          <a:bodyPr/>
          <a:lstStyle/>
          <a:p>
            <a:pPr>
              <a:lnSpc>
                <a:spcPct val="90000"/>
              </a:lnSpc>
            </a:pPr>
            <a:r>
              <a:rPr lang="en-US" sz="2700" dirty="0">
                <a:solidFill>
                  <a:schemeClr val="bg2">
                    <a:lumMod val="50000"/>
                  </a:schemeClr>
                </a:solidFill>
                <a:latin typeface="Times New Roman" pitchFamily="26" charset="0"/>
              </a:rPr>
              <a:t>The 2006 IDEA Regulations and Iowa Administrative Code provide that districts may remove a student with a disability who violates the code of conduct from their current placement for </a:t>
            </a:r>
            <a:r>
              <a:rPr lang="en-US" sz="2700" u="sng" dirty="0">
                <a:solidFill>
                  <a:schemeClr val="bg2">
                    <a:lumMod val="50000"/>
                  </a:schemeClr>
                </a:solidFill>
                <a:latin typeface="Times New Roman" pitchFamily="26" charset="0"/>
              </a:rPr>
              <a:t>up to ten school days</a:t>
            </a:r>
            <a:endParaRPr lang="en-US" sz="2700" dirty="0">
              <a:solidFill>
                <a:schemeClr val="bg2">
                  <a:lumMod val="50000"/>
                </a:schemeClr>
              </a:solidFill>
              <a:latin typeface="Times New Roman" pitchFamily="26" charset="0"/>
            </a:endParaRPr>
          </a:p>
          <a:p>
            <a:pPr>
              <a:lnSpc>
                <a:spcPct val="90000"/>
              </a:lnSpc>
            </a:pPr>
            <a:r>
              <a:rPr lang="en-US" sz="2700" dirty="0">
                <a:solidFill>
                  <a:schemeClr val="bg2">
                    <a:lumMod val="50000"/>
                  </a:schemeClr>
                </a:solidFill>
                <a:latin typeface="Times New Roman" pitchFamily="26" charset="0"/>
              </a:rPr>
              <a:t>After a child with a disability has been removed from his or her current placement for ten school days in the same school year, during any subsequent days of removal the public </a:t>
            </a:r>
            <a:r>
              <a:rPr lang="en-US" sz="2700" u="sng" dirty="0">
                <a:solidFill>
                  <a:schemeClr val="bg2">
                    <a:lumMod val="50000"/>
                  </a:schemeClr>
                </a:solidFill>
                <a:latin typeface="Times New Roman" pitchFamily="26" charset="0"/>
              </a:rPr>
              <a:t>agency must provide services</a:t>
            </a:r>
            <a:r>
              <a:rPr lang="en-US" sz="2700" dirty="0">
                <a:solidFill>
                  <a:schemeClr val="bg2">
                    <a:lumMod val="50000"/>
                  </a:schemeClr>
                </a:solidFill>
                <a:latin typeface="Times New Roman" pitchFamily="26" charset="0"/>
              </a:rPr>
              <a:t>…” Iowa Administrative Rules of Special Education, 281--41.530(2)(b)(256B, 34 CFR300)</a:t>
            </a:r>
            <a:endParaRPr lang="en-US" sz="2600" dirty="0">
              <a:solidFill>
                <a:schemeClr val="bg2">
                  <a:lumMod val="50000"/>
                </a:schemeClr>
              </a:solidFill>
            </a:endParaRPr>
          </a:p>
          <a:p>
            <a:pPr>
              <a:lnSpc>
                <a:spcPct val="90000"/>
              </a:lnSpc>
            </a:pPr>
            <a:endParaRPr lang="en-US" sz="2600" dirty="0"/>
          </a:p>
          <a:p>
            <a:pPr>
              <a:lnSpc>
                <a:spcPct val="90000"/>
              </a:lnSpc>
            </a:pPr>
            <a:endParaRPr lang="en-US" sz="2600" dirty="0"/>
          </a:p>
          <a:p>
            <a:pPr>
              <a:lnSpc>
                <a:spcPct val="90000"/>
              </a:lnSpc>
              <a:buFont typeface="Arial" pitchFamily="26" charset="0"/>
              <a:buNone/>
            </a:pPr>
            <a:endParaRPr lang="en-US" sz="2600" dirty="0"/>
          </a:p>
        </p:txBody>
      </p:sp>
      <p:sp>
        <p:nvSpPr>
          <p:cNvPr id="29700" name="Rectangle 4"/>
          <p:cNvSpPr>
            <a:spLocks noChangeArrowheads="1"/>
          </p:cNvSpPr>
          <p:nvPr/>
        </p:nvSpPr>
        <p:spPr bwMode="auto">
          <a:xfrm>
            <a:off x="8759825" y="1293813"/>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Tree>
    <p:extLst>
      <p:ext uri="{BB962C8B-B14F-4D97-AF65-F5344CB8AC3E}">
        <p14:creationId xmlns:p14="http://schemas.microsoft.com/office/powerpoint/2010/main" val="1066523601"/>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p:nvPr>
        </p:nvSpPr>
        <p:spPr>
          <a:xfrm>
            <a:off x="2330824" y="439278"/>
            <a:ext cx="6508376" cy="762000"/>
          </a:xfrm>
        </p:spPr>
        <p:txBody>
          <a:bodyPr>
            <a:normAutofit fontScale="90000"/>
          </a:bodyPr>
          <a:lstStyle/>
          <a:p>
            <a:pPr algn="r"/>
            <a:r>
              <a:rPr lang="en-US" sz="4400" dirty="0">
                <a:latin typeface="Times New Roman" pitchFamily="26" charset="0"/>
              </a:rPr>
              <a:t>Continuation of Services</a:t>
            </a:r>
            <a:endParaRPr lang="en-US" sz="4400" dirty="0"/>
          </a:p>
        </p:txBody>
      </p:sp>
      <p:sp>
        <p:nvSpPr>
          <p:cNvPr id="33795" name="Rectangle 3"/>
          <p:cNvSpPr>
            <a:spLocks noGrp="1"/>
          </p:cNvSpPr>
          <p:nvPr>
            <p:ph idx="1"/>
          </p:nvPr>
        </p:nvSpPr>
        <p:spPr>
          <a:xfrm>
            <a:off x="533400" y="1564338"/>
            <a:ext cx="8077200" cy="5105400"/>
          </a:xfrm>
        </p:spPr>
        <p:txBody>
          <a:bodyPr/>
          <a:lstStyle/>
          <a:p>
            <a:pPr>
              <a:lnSpc>
                <a:spcPct val="90000"/>
              </a:lnSpc>
            </a:pPr>
            <a:endParaRPr lang="en-US" sz="2800" dirty="0"/>
          </a:p>
          <a:p>
            <a:pPr>
              <a:lnSpc>
                <a:spcPct val="90000"/>
              </a:lnSpc>
            </a:pPr>
            <a:endParaRPr lang="en-US" sz="2800" dirty="0"/>
          </a:p>
          <a:p>
            <a:pPr>
              <a:lnSpc>
                <a:spcPct val="90000"/>
              </a:lnSpc>
            </a:pPr>
            <a:endParaRPr lang="en-US" sz="2800" dirty="0"/>
          </a:p>
          <a:p>
            <a:pPr>
              <a:lnSpc>
                <a:spcPct val="90000"/>
              </a:lnSpc>
              <a:buFont typeface="Arial" pitchFamily="26" charset="0"/>
              <a:buNone/>
            </a:pPr>
            <a:endParaRPr lang="en-US" sz="2800" dirty="0"/>
          </a:p>
        </p:txBody>
      </p:sp>
      <p:sp>
        <p:nvSpPr>
          <p:cNvPr id="33796" name="Rectangle 4"/>
          <p:cNvSpPr>
            <a:spLocks noChangeArrowheads="1"/>
          </p:cNvSpPr>
          <p:nvPr/>
        </p:nvSpPr>
        <p:spPr bwMode="auto">
          <a:xfrm>
            <a:off x="8759825" y="1293813"/>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
        <p:nvSpPr>
          <p:cNvPr id="33797" name="Rectangle 5"/>
          <p:cNvSpPr>
            <a:spLocks noChangeArrowheads="1"/>
          </p:cNvSpPr>
          <p:nvPr/>
        </p:nvSpPr>
        <p:spPr bwMode="auto">
          <a:xfrm>
            <a:off x="457200" y="1981200"/>
            <a:ext cx="8077200" cy="3657600"/>
          </a:xfrm>
          <a:prstGeom prst="rect">
            <a:avLst/>
          </a:prstGeom>
          <a:noFill/>
          <a:ln w="9525">
            <a:noFill/>
            <a:miter lim="800000"/>
            <a:headEnd/>
            <a:tailEnd/>
          </a:ln>
        </p:spPr>
        <p:txBody>
          <a:bodyPr>
            <a:prstTxWarp prst="textNoShape">
              <a:avLst/>
            </a:prstTxWarp>
          </a:bodyPr>
          <a:lstStyle/>
          <a:p>
            <a:pPr>
              <a:lnSpc>
                <a:spcPct val="90000"/>
              </a:lnSpc>
            </a:pPr>
            <a:r>
              <a:rPr lang="en-US" sz="2700" dirty="0">
                <a:solidFill>
                  <a:schemeClr val="bg2">
                    <a:lumMod val="50000"/>
                  </a:schemeClr>
                </a:solidFill>
                <a:latin typeface="Times New Roman" pitchFamily="26" charset="0"/>
              </a:rPr>
              <a:t>Districts must continue to provide educational services for eligible students who have been suspended for more than 10 school days. (34 CFR 300.530(b)(2)</a:t>
            </a:r>
          </a:p>
          <a:p>
            <a:pPr>
              <a:lnSpc>
                <a:spcPct val="90000"/>
              </a:lnSpc>
            </a:pPr>
            <a:r>
              <a:rPr lang="en-US" sz="2700" dirty="0">
                <a:solidFill>
                  <a:schemeClr val="bg2">
                    <a:lumMod val="50000"/>
                  </a:schemeClr>
                </a:solidFill>
                <a:latin typeface="Times New Roman" pitchFamily="26" charset="0"/>
              </a:rPr>
              <a:t>This includes: “Education services. . . so as to enable the child to continue to participate in the general education curriculum, although in another setting, and to progress toward meeting the goals set out in the IEP. . .” Iowa Administrative Rules of Special Education 41.530(4)(a)</a:t>
            </a:r>
            <a:r>
              <a:rPr lang="en-US" sz="2800" dirty="0">
                <a:solidFill>
                  <a:schemeClr val="bg2">
                    <a:lumMod val="50000"/>
                  </a:schemeClr>
                </a:solidFill>
              </a:rPr>
              <a:t> </a:t>
            </a:r>
          </a:p>
          <a:p>
            <a:pPr>
              <a:lnSpc>
                <a:spcPct val="90000"/>
              </a:lnSpc>
            </a:pPr>
            <a:endParaRPr lang="en-US" sz="2800" dirty="0"/>
          </a:p>
          <a:p>
            <a:pPr>
              <a:lnSpc>
                <a:spcPct val="90000"/>
              </a:lnSpc>
            </a:pPr>
            <a:endParaRPr lang="en-US" sz="2800" dirty="0"/>
          </a:p>
          <a:p>
            <a:pPr>
              <a:lnSpc>
                <a:spcPct val="90000"/>
              </a:lnSpc>
            </a:pPr>
            <a:endParaRPr lang="en-US" sz="2800" dirty="0"/>
          </a:p>
        </p:txBody>
      </p:sp>
    </p:spTree>
    <p:extLst>
      <p:ext uri="{BB962C8B-B14F-4D97-AF65-F5344CB8AC3E}">
        <p14:creationId xmlns:p14="http://schemas.microsoft.com/office/powerpoint/2010/main" val="686831558"/>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a:xfrm>
            <a:off x="3412878" y="531813"/>
            <a:ext cx="5531097" cy="762000"/>
          </a:xfrm>
        </p:spPr>
        <p:txBody>
          <a:bodyPr>
            <a:normAutofit/>
          </a:bodyPr>
          <a:lstStyle/>
          <a:p>
            <a:pPr algn="r"/>
            <a:r>
              <a:rPr lang="en-US" sz="3600" dirty="0">
                <a:latin typeface="Times New Roman" pitchFamily="26" charset="0"/>
              </a:rPr>
              <a:t>In-School Suspension</a:t>
            </a:r>
            <a:endParaRPr lang="en-US" dirty="0"/>
          </a:p>
        </p:txBody>
      </p:sp>
      <p:sp>
        <p:nvSpPr>
          <p:cNvPr id="25603" name="Rectangle 3"/>
          <p:cNvSpPr>
            <a:spLocks noGrp="1"/>
          </p:cNvSpPr>
          <p:nvPr>
            <p:ph idx="1"/>
          </p:nvPr>
        </p:nvSpPr>
        <p:spPr>
          <a:xfrm>
            <a:off x="533400" y="1295400"/>
            <a:ext cx="8077200" cy="5105400"/>
          </a:xfrm>
        </p:spPr>
        <p:txBody>
          <a:bodyPr/>
          <a:lstStyle/>
          <a:p>
            <a:pPr>
              <a:lnSpc>
                <a:spcPct val="90000"/>
              </a:lnSpc>
            </a:pPr>
            <a:endParaRPr lang="en-US" sz="2800" dirty="0"/>
          </a:p>
          <a:p>
            <a:pPr>
              <a:lnSpc>
                <a:spcPct val="90000"/>
              </a:lnSpc>
            </a:pPr>
            <a:endParaRPr lang="en-US" sz="2800" dirty="0"/>
          </a:p>
          <a:p>
            <a:pPr>
              <a:lnSpc>
                <a:spcPct val="90000"/>
              </a:lnSpc>
            </a:pPr>
            <a:endParaRPr lang="en-US" sz="2800" dirty="0"/>
          </a:p>
          <a:p>
            <a:pPr>
              <a:lnSpc>
                <a:spcPct val="90000"/>
              </a:lnSpc>
              <a:buFont typeface="Arial" pitchFamily="26" charset="0"/>
              <a:buNone/>
            </a:pPr>
            <a:endParaRPr lang="en-US" sz="2800" dirty="0"/>
          </a:p>
        </p:txBody>
      </p:sp>
      <p:sp>
        <p:nvSpPr>
          <p:cNvPr id="25604" name="Rectangle 4"/>
          <p:cNvSpPr>
            <a:spLocks noChangeArrowheads="1"/>
          </p:cNvSpPr>
          <p:nvPr/>
        </p:nvSpPr>
        <p:spPr bwMode="auto">
          <a:xfrm>
            <a:off x="8759825" y="1293813"/>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
        <p:nvSpPr>
          <p:cNvPr id="25605" name="Rectangle 5"/>
          <p:cNvSpPr>
            <a:spLocks noChangeArrowheads="1"/>
          </p:cNvSpPr>
          <p:nvPr/>
        </p:nvSpPr>
        <p:spPr bwMode="auto">
          <a:xfrm>
            <a:off x="457200" y="1524000"/>
            <a:ext cx="8077200" cy="5105400"/>
          </a:xfrm>
          <a:prstGeom prst="rect">
            <a:avLst/>
          </a:prstGeom>
          <a:noFill/>
          <a:ln w="9525">
            <a:noFill/>
            <a:miter lim="800000"/>
            <a:headEnd/>
            <a:tailEnd/>
          </a:ln>
        </p:spPr>
        <p:txBody>
          <a:bodyPr>
            <a:prstTxWarp prst="textNoShape">
              <a:avLst/>
            </a:prstTxWarp>
          </a:bodyPr>
          <a:lstStyle/>
          <a:p>
            <a:pPr marL="609600" indent="-609600">
              <a:lnSpc>
                <a:spcPct val="90000"/>
              </a:lnSpc>
            </a:pPr>
            <a:r>
              <a:rPr lang="en-US" sz="2300" dirty="0">
                <a:solidFill>
                  <a:schemeClr val="bg2">
                    <a:lumMod val="50000"/>
                  </a:schemeClr>
                </a:solidFill>
                <a:latin typeface="Times New Roman" pitchFamily="26" charset="0"/>
              </a:rPr>
              <a:t>Since in-school suspension has not typically been regarded as a change of placement, most courts have concluded they do not automatically trigger due process requirements under IDEA.</a:t>
            </a:r>
          </a:p>
          <a:p>
            <a:pPr marL="609600" indent="-609600">
              <a:lnSpc>
                <a:spcPct val="90000"/>
              </a:lnSpc>
            </a:pPr>
            <a:endParaRPr lang="en-US" sz="2300" dirty="0">
              <a:solidFill>
                <a:schemeClr val="bg2">
                  <a:lumMod val="50000"/>
                </a:schemeClr>
              </a:solidFill>
              <a:latin typeface="Times New Roman" pitchFamily="26" charset="0"/>
            </a:endParaRPr>
          </a:p>
          <a:p>
            <a:pPr marL="609600" indent="-609600"/>
            <a:r>
              <a:rPr lang="en-US" sz="2000" b="1" i="1" dirty="0">
                <a:solidFill>
                  <a:schemeClr val="bg2">
                    <a:lumMod val="50000"/>
                  </a:schemeClr>
                </a:solidFill>
                <a:latin typeface="Times New Roman" pitchFamily="26" charset="0"/>
              </a:rPr>
              <a:t>Iowa Administrative Rules of Special Education (</a:t>
            </a:r>
            <a:r>
              <a:rPr lang="en-US" sz="2000" b="1" dirty="0">
                <a:solidFill>
                  <a:schemeClr val="bg2">
                    <a:lumMod val="50000"/>
                  </a:schemeClr>
                </a:solidFill>
                <a:latin typeface="Times New Roman" pitchFamily="26" charset="0"/>
              </a:rPr>
              <a:t>41.536(3)) stipulate “…</a:t>
            </a:r>
            <a:r>
              <a:rPr lang="en-US" sz="2000" dirty="0">
                <a:solidFill>
                  <a:schemeClr val="bg2">
                    <a:lumMod val="50000"/>
                  </a:schemeClr>
                </a:solidFill>
                <a:latin typeface="Times New Roman" pitchFamily="26" charset="0"/>
              </a:rPr>
              <a:t>an in–school suspension or other disciplinary action will not be considered a removal if all three of the following questions are answered in the affirmative: </a:t>
            </a:r>
          </a:p>
          <a:p>
            <a:pPr marL="609600" indent="-609600"/>
            <a:r>
              <a:rPr lang="en-US" sz="2000" i="1" dirty="0">
                <a:solidFill>
                  <a:schemeClr val="bg2">
                    <a:lumMod val="50000"/>
                  </a:schemeClr>
                </a:solidFill>
                <a:latin typeface="Times New Roman" pitchFamily="26" charset="0"/>
              </a:rPr>
              <a:t>a. </a:t>
            </a:r>
            <a:r>
              <a:rPr lang="en-US" sz="2000" dirty="0">
                <a:solidFill>
                  <a:schemeClr val="bg2">
                    <a:lumMod val="50000"/>
                  </a:schemeClr>
                </a:solidFill>
                <a:latin typeface="Times New Roman" pitchFamily="26" charset="0"/>
              </a:rPr>
              <a:t>Will the child be able to appropriately participate in the general education curriculum? </a:t>
            </a:r>
          </a:p>
          <a:p>
            <a:pPr marL="609600" indent="-609600"/>
            <a:r>
              <a:rPr lang="en-US" sz="2000" i="1" dirty="0" err="1">
                <a:solidFill>
                  <a:schemeClr val="bg2">
                    <a:lumMod val="50000"/>
                  </a:schemeClr>
                </a:solidFill>
                <a:latin typeface="Times New Roman" pitchFamily="26" charset="0"/>
              </a:rPr>
              <a:t>b</a:t>
            </a:r>
            <a:r>
              <a:rPr lang="en-US" sz="2000" i="1" dirty="0">
                <a:solidFill>
                  <a:schemeClr val="bg2">
                    <a:lumMod val="50000"/>
                  </a:schemeClr>
                </a:solidFill>
                <a:latin typeface="Times New Roman" pitchFamily="26" charset="0"/>
              </a:rPr>
              <a:t>. </a:t>
            </a:r>
            <a:r>
              <a:rPr lang="en-US" sz="2000" dirty="0">
                <a:solidFill>
                  <a:schemeClr val="bg2">
                    <a:lumMod val="50000"/>
                  </a:schemeClr>
                </a:solidFill>
                <a:latin typeface="Times New Roman" pitchFamily="26" charset="0"/>
              </a:rPr>
              <a:t>Will the child be able to receive the services specified in the child’s IEP? </a:t>
            </a:r>
          </a:p>
          <a:p>
            <a:pPr marL="609600" indent="-609600"/>
            <a:r>
              <a:rPr lang="en-US" sz="2000" i="1" dirty="0" err="1">
                <a:solidFill>
                  <a:schemeClr val="bg2">
                    <a:lumMod val="50000"/>
                  </a:schemeClr>
                </a:solidFill>
                <a:latin typeface="Times New Roman" pitchFamily="26" charset="0"/>
              </a:rPr>
              <a:t>c</a:t>
            </a:r>
            <a:r>
              <a:rPr lang="en-US" sz="2000" i="1" dirty="0">
                <a:solidFill>
                  <a:schemeClr val="bg2">
                    <a:lumMod val="50000"/>
                  </a:schemeClr>
                </a:solidFill>
                <a:latin typeface="Times New Roman" pitchFamily="26" charset="0"/>
              </a:rPr>
              <a:t>. </a:t>
            </a:r>
            <a:r>
              <a:rPr lang="en-US" sz="2000" dirty="0">
                <a:solidFill>
                  <a:schemeClr val="bg2">
                    <a:lumMod val="50000"/>
                  </a:schemeClr>
                </a:solidFill>
                <a:latin typeface="Times New Roman" pitchFamily="26" charset="0"/>
              </a:rPr>
              <a:t>Will the child be able to participate with children without disabilities to the extent provided in the child’s current placement?</a:t>
            </a:r>
            <a:r>
              <a:rPr lang="en-US" dirty="0">
                <a:solidFill>
                  <a:schemeClr val="bg2">
                    <a:lumMod val="50000"/>
                  </a:schemeClr>
                </a:solidFill>
                <a:latin typeface="Times New Roman" pitchFamily="26" charset="0"/>
              </a:rPr>
              <a:t> </a:t>
            </a:r>
            <a:endParaRPr lang="en-US" sz="2800" dirty="0">
              <a:solidFill>
                <a:schemeClr val="bg2">
                  <a:lumMod val="50000"/>
                </a:schemeClr>
              </a:solidFill>
            </a:endParaRPr>
          </a:p>
          <a:p>
            <a:pPr marL="609600" indent="-609600">
              <a:lnSpc>
                <a:spcPct val="90000"/>
              </a:lnSpc>
            </a:pPr>
            <a:r>
              <a:rPr lang="en-US" sz="2800" dirty="0"/>
              <a:t> </a:t>
            </a:r>
          </a:p>
          <a:p>
            <a:pPr marL="609600" indent="-609600">
              <a:lnSpc>
                <a:spcPct val="90000"/>
              </a:lnSpc>
            </a:pPr>
            <a:endParaRPr lang="en-US" sz="2800" dirty="0"/>
          </a:p>
          <a:p>
            <a:pPr marL="609600" indent="-609600">
              <a:lnSpc>
                <a:spcPct val="90000"/>
              </a:lnSpc>
            </a:pPr>
            <a:endParaRPr lang="en-US" sz="2800" dirty="0"/>
          </a:p>
          <a:p>
            <a:pPr marL="609600" indent="-609600">
              <a:lnSpc>
                <a:spcPct val="90000"/>
              </a:lnSpc>
            </a:pPr>
            <a:endParaRPr lang="en-US" sz="2800" dirty="0"/>
          </a:p>
        </p:txBody>
      </p:sp>
    </p:spTree>
    <p:extLst>
      <p:ext uri="{BB962C8B-B14F-4D97-AF65-F5344CB8AC3E}">
        <p14:creationId xmlns:p14="http://schemas.microsoft.com/office/powerpoint/2010/main" val="3664719377"/>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a:xfrm>
            <a:off x="228600" y="481111"/>
            <a:ext cx="8610600" cy="762000"/>
          </a:xfrm>
        </p:spPr>
        <p:txBody>
          <a:bodyPr/>
          <a:lstStyle/>
          <a:p>
            <a:pPr algn="r"/>
            <a:r>
              <a:rPr lang="en-US" sz="4400" dirty="0">
                <a:latin typeface="Times New Roman" pitchFamily="26" charset="0"/>
              </a:rPr>
              <a:t>Manifestation Determination</a:t>
            </a:r>
            <a:endParaRPr lang="en-US" sz="4400" dirty="0"/>
          </a:p>
        </p:txBody>
      </p:sp>
      <p:sp>
        <p:nvSpPr>
          <p:cNvPr id="35843" name="Rectangle 3"/>
          <p:cNvSpPr>
            <a:spLocks noGrp="1"/>
          </p:cNvSpPr>
          <p:nvPr>
            <p:ph idx="1"/>
          </p:nvPr>
        </p:nvSpPr>
        <p:spPr>
          <a:xfrm>
            <a:off x="533400" y="1459751"/>
            <a:ext cx="8077200" cy="5105400"/>
          </a:xfrm>
        </p:spPr>
        <p:txBody>
          <a:bodyPr/>
          <a:lstStyle/>
          <a:p>
            <a:pPr>
              <a:lnSpc>
                <a:spcPct val="90000"/>
              </a:lnSpc>
            </a:pPr>
            <a:endParaRPr lang="en-US" sz="2800" dirty="0"/>
          </a:p>
          <a:p>
            <a:pPr>
              <a:lnSpc>
                <a:spcPct val="90000"/>
              </a:lnSpc>
            </a:pPr>
            <a:endParaRPr lang="en-US" sz="2800" dirty="0"/>
          </a:p>
          <a:p>
            <a:pPr>
              <a:lnSpc>
                <a:spcPct val="90000"/>
              </a:lnSpc>
            </a:pPr>
            <a:endParaRPr lang="en-US" sz="2800" dirty="0"/>
          </a:p>
          <a:p>
            <a:pPr>
              <a:lnSpc>
                <a:spcPct val="90000"/>
              </a:lnSpc>
              <a:buFont typeface="Arial" pitchFamily="26" charset="0"/>
              <a:buNone/>
            </a:pPr>
            <a:endParaRPr lang="en-US" sz="2800" dirty="0"/>
          </a:p>
        </p:txBody>
      </p:sp>
      <p:sp>
        <p:nvSpPr>
          <p:cNvPr id="35844" name="Rectangle 4"/>
          <p:cNvSpPr>
            <a:spLocks noChangeArrowheads="1"/>
          </p:cNvSpPr>
          <p:nvPr/>
        </p:nvSpPr>
        <p:spPr bwMode="auto">
          <a:xfrm>
            <a:off x="8759825" y="1293813"/>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
        <p:nvSpPr>
          <p:cNvPr id="35845" name="Rectangle 6"/>
          <p:cNvSpPr>
            <a:spLocks noChangeArrowheads="1"/>
          </p:cNvSpPr>
          <p:nvPr/>
        </p:nvSpPr>
        <p:spPr bwMode="auto">
          <a:xfrm>
            <a:off x="457200" y="1676400"/>
            <a:ext cx="8077200" cy="5105400"/>
          </a:xfrm>
          <a:prstGeom prst="rect">
            <a:avLst/>
          </a:prstGeom>
          <a:noFill/>
          <a:ln w="9525">
            <a:noFill/>
            <a:miter lim="800000"/>
            <a:headEnd/>
            <a:tailEnd/>
          </a:ln>
        </p:spPr>
        <p:txBody>
          <a:bodyPr>
            <a:prstTxWarp prst="textNoShape">
              <a:avLst/>
            </a:prstTxWarp>
          </a:bodyPr>
          <a:lstStyle/>
          <a:p>
            <a:pPr>
              <a:lnSpc>
                <a:spcPct val="90000"/>
              </a:lnSpc>
            </a:pPr>
            <a:r>
              <a:rPr lang="en-US" sz="2400" dirty="0">
                <a:solidFill>
                  <a:schemeClr val="bg2">
                    <a:lumMod val="50000"/>
                  </a:schemeClr>
                </a:solidFill>
                <a:latin typeface="Times New Roman" pitchFamily="26" charset="0"/>
              </a:rPr>
              <a:t>The 2006 regulations (34 CFR 300.530(e)) require that a manifestation determination be made within 10 school days of any decision to change the placement and entitled individual because of a violation of the code of student conduct.</a:t>
            </a:r>
          </a:p>
          <a:p>
            <a:pPr>
              <a:lnSpc>
                <a:spcPct val="90000"/>
              </a:lnSpc>
            </a:pPr>
            <a:r>
              <a:rPr lang="en-US" sz="2400" dirty="0">
                <a:solidFill>
                  <a:schemeClr val="bg2">
                    <a:lumMod val="50000"/>
                  </a:schemeClr>
                </a:solidFill>
                <a:latin typeface="Times New Roman" pitchFamily="26" charset="0"/>
              </a:rPr>
              <a:t>A manifestation determination process identifies the nexus between a student’s disability and misconduct.  Behavior is considered a manifestation of the child’s disability:</a:t>
            </a:r>
          </a:p>
          <a:p>
            <a:pPr lvl="1">
              <a:lnSpc>
                <a:spcPct val="90000"/>
              </a:lnSpc>
            </a:pPr>
            <a:r>
              <a:rPr lang="en-US" sz="2400" dirty="0">
                <a:solidFill>
                  <a:schemeClr val="bg2">
                    <a:lumMod val="50000"/>
                  </a:schemeClr>
                </a:solidFill>
                <a:latin typeface="Times New Roman" pitchFamily="26" charset="0"/>
              </a:rPr>
              <a:t>If the conduct in question was caused by or had a direct and substantial relationship to, the child’s disability; or</a:t>
            </a:r>
          </a:p>
          <a:p>
            <a:pPr lvl="1">
              <a:lnSpc>
                <a:spcPct val="90000"/>
              </a:lnSpc>
            </a:pPr>
            <a:r>
              <a:rPr lang="en-US" sz="2400" dirty="0">
                <a:solidFill>
                  <a:schemeClr val="bg2">
                    <a:lumMod val="50000"/>
                  </a:schemeClr>
                </a:solidFill>
                <a:latin typeface="Times New Roman" pitchFamily="26" charset="0"/>
              </a:rPr>
              <a:t>If the conduct in question was the direct result of the district’s failure to implement the IEP (34 CFR 300.530(e)(3)</a:t>
            </a:r>
            <a:endParaRPr lang="en-US" sz="2400" dirty="0">
              <a:solidFill>
                <a:schemeClr val="bg2">
                  <a:lumMod val="50000"/>
                </a:schemeClr>
              </a:solidFill>
            </a:endParaRPr>
          </a:p>
          <a:p>
            <a:pPr>
              <a:lnSpc>
                <a:spcPct val="90000"/>
              </a:lnSpc>
            </a:pPr>
            <a:endParaRPr lang="en-US" sz="2800" dirty="0"/>
          </a:p>
          <a:p>
            <a:pPr>
              <a:lnSpc>
                <a:spcPct val="90000"/>
              </a:lnSpc>
            </a:pPr>
            <a:endParaRPr lang="en-US" sz="2800" dirty="0"/>
          </a:p>
          <a:p>
            <a:pPr>
              <a:lnSpc>
                <a:spcPct val="90000"/>
              </a:lnSpc>
            </a:pPr>
            <a:endParaRPr lang="en-US" sz="2800" dirty="0"/>
          </a:p>
        </p:txBody>
      </p:sp>
    </p:spTree>
    <p:extLst>
      <p:ext uri="{BB962C8B-B14F-4D97-AF65-F5344CB8AC3E}">
        <p14:creationId xmlns:p14="http://schemas.microsoft.com/office/powerpoint/2010/main" val="826646100"/>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719667" y="533400"/>
            <a:ext cx="6967133" cy="1295400"/>
          </a:xfrm>
        </p:spPr>
        <p:txBody>
          <a:bodyPr>
            <a:normAutofit/>
          </a:bodyPr>
          <a:lstStyle/>
          <a:p>
            <a:pPr algn="r"/>
            <a:r>
              <a:rPr lang="en-US" sz="3200" dirty="0" smtClean="0">
                <a:latin typeface="Garamond" charset="0"/>
                <a:ea typeface="ＭＳ Ｐゴシック" charset="0"/>
                <a:cs typeface="ＭＳ Ｐゴシック" charset="0"/>
              </a:rPr>
              <a:t>Manifestation of Disability</a:t>
            </a:r>
            <a:endParaRPr lang="en-US" sz="3200" dirty="0">
              <a:latin typeface="Garamond" charset="0"/>
              <a:ea typeface="ＭＳ Ｐゴシック" charset="0"/>
              <a:cs typeface="ＭＳ Ｐゴシック" charset="0"/>
            </a:endParaRPr>
          </a:p>
        </p:txBody>
      </p:sp>
      <p:sp>
        <p:nvSpPr>
          <p:cNvPr id="32771" name="Content Placeholder 2"/>
          <p:cNvSpPr>
            <a:spLocks noGrp="1"/>
          </p:cNvSpPr>
          <p:nvPr>
            <p:ph idx="1"/>
          </p:nvPr>
        </p:nvSpPr>
        <p:spPr>
          <a:xfrm>
            <a:off x="228600" y="1828800"/>
            <a:ext cx="8686800" cy="3783013"/>
          </a:xfrm>
        </p:spPr>
        <p:txBody>
          <a:bodyPr>
            <a:normAutofit lnSpcReduction="10000"/>
          </a:bodyPr>
          <a:lstStyle/>
          <a:p>
            <a:pPr>
              <a:buFont typeface="Wingdings" charset="0"/>
              <a:buChar char="ü"/>
            </a:pPr>
            <a:r>
              <a:rPr lang="en-US" sz="2800" dirty="0">
                <a:latin typeface="Optima" charset="0"/>
                <a:ea typeface="ＭＳ Ｐゴシック" charset="0"/>
                <a:cs typeface="ＭＳ Ｐゴシック" charset="0"/>
              </a:rPr>
              <a:t>If the team determines the child</a:t>
            </a:r>
            <a:r>
              <a:rPr lang="ja-JP" altLang="en-US" sz="2800" dirty="0">
                <a:latin typeface="Optima" charset="0"/>
                <a:ea typeface="ＭＳ Ｐゴシック" charset="0"/>
                <a:cs typeface="ＭＳ Ｐゴシック" charset="0"/>
              </a:rPr>
              <a:t>’</a:t>
            </a:r>
            <a:r>
              <a:rPr lang="en-US" sz="2800" dirty="0">
                <a:latin typeface="Optima" charset="0"/>
                <a:ea typeface="ＭＳ Ｐゴシック" charset="0"/>
                <a:cs typeface="ＭＳ Ｐゴシック" charset="0"/>
              </a:rPr>
              <a:t>s disability had a direct and substantial relationship to the child</a:t>
            </a:r>
            <a:r>
              <a:rPr lang="ja-JP" altLang="en-US" sz="2800" dirty="0">
                <a:latin typeface="Optima" charset="0"/>
                <a:ea typeface="ＭＳ Ｐゴシック" charset="0"/>
                <a:cs typeface="ＭＳ Ｐゴシック" charset="0"/>
              </a:rPr>
              <a:t>’</a:t>
            </a:r>
            <a:r>
              <a:rPr lang="en-US" sz="2800" dirty="0">
                <a:latin typeface="Optima" charset="0"/>
                <a:ea typeface="ＭＳ Ｐゴシック" charset="0"/>
                <a:cs typeface="ＭＳ Ｐゴシック" charset="0"/>
              </a:rPr>
              <a:t>s misconduct OR the district failed to implement the IEP</a:t>
            </a:r>
          </a:p>
          <a:p>
            <a:pPr lvl="1">
              <a:buFont typeface="Wingdings" charset="0"/>
              <a:buChar char="ü"/>
            </a:pPr>
            <a:r>
              <a:rPr lang="en-US" sz="2600" dirty="0">
                <a:latin typeface="Optima" charset="0"/>
                <a:ea typeface="ＭＳ Ｐゴシック" charset="0"/>
              </a:rPr>
              <a:t>Conduct an FBA and develop, review, modify BIP, as necessary, to address the behaviors of concerns</a:t>
            </a:r>
          </a:p>
          <a:p>
            <a:pPr lvl="1">
              <a:buFont typeface="Wingdings" charset="0"/>
              <a:buChar char="ü"/>
            </a:pPr>
            <a:r>
              <a:rPr lang="en-US" sz="2600" dirty="0">
                <a:latin typeface="Optima" charset="0"/>
                <a:ea typeface="ＭＳ Ｐゴシック" charset="0"/>
              </a:rPr>
              <a:t>Return the child to the previous IEP placement (or move them to a new placement if parent has agreed it is necessary as part of modified BIP)</a:t>
            </a:r>
          </a:p>
        </p:txBody>
      </p:sp>
    </p:spTree>
    <p:extLst>
      <p:ext uri="{BB962C8B-B14F-4D97-AF65-F5344CB8AC3E}">
        <p14:creationId xmlns:p14="http://schemas.microsoft.com/office/powerpoint/2010/main" val="35534604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34954" y="533400"/>
            <a:ext cx="8051846" cy="1295400"/>
          </a:xfrm>
        </p:spPr>
        <p:txBody>
          <a:bodyPr>
            <a:normAutofit/>
          </a:bodyPr>
          <a:lstStyle/>
          <a:p>
            <a:pPr algn="r"/>
            <a:r>
              <a:rPr lang="en-US" dirty="0" smtClean="0">
                <a:latin typeface="Garamond" charset="0"/>
                <a:ea typeface="ＭＳ Ｐゴシック" charset="0"/>
                <a:cs typeface="ＭＳ Ｐゴシック" charset="0"/>
              </a:rPr>
              <a:t>NOT Manifestation of Disability</a:t>
            </a:r>
            <a:endParaRPr lang="en-US" dirty="0">
              <a:latin typeface="Garamond" charset="0"/>
              <a:ea typeface="ＭＳ Ｐゴシック" charset="0"/>
              <a:cs typeface="ＭＳ Ｐゴシック" charset="0"/>
            </a:endParaRPr>
          </a:p>
        </p:txBody>
      </p:sp>
      <p:sp>
        <p:nvSpPr>
          <p:cNvPr id="33795" name="Content Placeholder 2"/>
          <p:cNvSpPr>
            <a:spLocks noGrp="1"/>
          </p:cNvSpPr>
          <p:nvPr>
            <p:ph idx="1"/>
          </p:nvPr>
        </p:nvSpPr>
        <p:spPr>
          <a:xfrm>
            <a:off x="228600" y="2093330"/>
            <a:ext cx="8686800" cy="3783013"/>
          </a:xfrm>
        </p:spPr>
        <p:txBody>
          <a:bodyPr>
            <a:normAutofit lnSpcReduction="10000"/>
          </a:bodyPr>
          <a:lstStyle/>
          <a:p>
            <a:pPr>
              <a:buFont typeface="Wingdings" charset="0"/>
              <a:buChar char="ü"/>
            </a:pPr>
            <a:r>
              <a:rPr lang="en-US" sz="2800" dirty="0">
                <a:latin typeface="Optima" charset="0"/>
                <a:ea typeface="ＭＳ Ｐゴシック" charset="0"/>
                <a:cs typeface="ＭＳ Ｐゴシック" charset="0"/>
              </a:rPr>
              <a:t>If the team determines the child</a:t>
            </a:r>
            <a:r>
              <a:rPr lang="ja-JP" altLang="en-US" sz="2800" dirty="0">
                <a:latin typeface="Optima" charset="0"/>
                <a:ea typeface="ＭＳ Ｐゴシック" charset="0"/>
                <a:cs typeface="ＭＳ Ｐゴシック" charset="0"/>
              </a:rPr>
              <a:t>’</a:t>
            </a:r>
            <a:r>
              <a:rPr lang="en-US" sz="2800" dirty="0">
                <a:latin typeface="Optima" charset="0"/>
                <a:ea typeface="ＭＳ Ｐゴシック" charset="0"/>
                <a:cs typeface="ＭＳ Ｐゴシック" charset="0"/>
              </a:rPr>
              <a:t>s disability </a:t>
            </a:r>
            <a:r>
              <a:rPr lang="en-US" sz="2800" b="1" dirty="0">
                <a:latin typeface="Optima" charset="0"/>
                <a:ea typeface="ＭＳ Ｐゴシック" charset="0"/>
                <a:cs typeface="ＭＳ Ｐゴシック" charset="0"/>
              </a:rPr>
              <a:t>DID NOT </a:t>
            </a:r>
            <a:r>
              <a:rPr lang="en-US" sz="2800" dirty="0">
                <a:latin typeface="Optima" charset="0"/>
                <a:ea typeface="ＭＳ Ｐゴシック" charset="0"/>
                <a:cs typeface="ＭＳ Ｐゴシック" charset="0"/>
              </a:rPr>
              <a:t>have a direct and substantial relationship to the child</a:t>
            </a:r>
            <a:r>
              <a:rPr lang="ja-JP" altLang="en-US" sz="2800" dirty="0">
                <a:latin typeface="Optima" charset="0"/>
                <a:ea typeface="ＭＳ Ｐゴシック" charset="0"/>
                <a:cs typeface="ＭＳ Ｐゴシック" charset="0"/>
              </a:rPr>
              <a:t>’</a:t>
            </a:r>
            <a:r>
              <a:rPr lang="en-US" sz="2800" dirty="0">
                <a:latin typeface="Optima" charset="0"/>
                <a:ea typeface="ＭＳ Ｐゴシック" charset="0"/>
                <a:cs typeface="ＭＳ Ｐゴシック" charset="0"/>
              </a:rPr>
              <a:t>s misconduct </a:t>
            </a:r>
            <a:r>
              <a:rPr lang="en-US" sz="2800" b="1" dirty="0">
                <a:latin typeface="Optima" charset="0"/>
                <a:ea typeface="ＭＳ Ｐゴシック" charset="0"/>
                <a:cs typeface="ＭＳ Ｐゴシック" charset="0"/>
              </a:rPr>
              <a:t>AND</a:t>
            </a:r>
            <a:r>
              <a:rPr lang="en-US" sz="2800" dirty="0">
                <a:latin typeface="Optima" charset="0"/>
                <a:ea typeface="ＭＳ Ｐゴシック" charset="0"/>
                <a:cs typeface="ＭＳ Ｐゴシック" charset="0"/>
              </a:rPr>
              <a:t> the district </a:t>
            </a:r>
            <a:r>
              <a:rPr lang="en-US" sz="2800" b="1" dirty="0">
                <a:latin typeface="Optima" charset="0"/>
                <a:ea typeface="ＭＳ Ｐゴシック" charset="0"/>
                <a:cs typeface="ＭＳ Ｐゴシック" charset="0"/>
              </a:rPr>
              <a:t>DID NOT </a:t>
            </a:r>
            <a:r>
              <a:rPr lang="en-US" sz="2800" dirty="0">
                <a:latin typeface="Optima" charset="0"/>
                <a:ea typeface="ＭＳ Ｐゴシック" charset="0"/>
                <a:cs typeface="ＭＳ Ｐゴシック" charset="0"/>
              </a:rPr>
              <a:t>fail to implement the IEP</a:t>
            </a:r>
          </a:p>
          <a:p>
            <a:pPr lvl="1">
              <a:buFont typeface="Wingdings" charset="0"/>
              <a:buChar char="ü"/>
            </a:pPr>
            <a:r>
              <a:rPr lang="en-US" sz="2600" dirty="0">
                <a:latin typeface="Optima" charset="0"/>
                <a:ea typeface="ＭＳ Ｐゴシック" charset="0"/>
              </a:rPr>
              <a:t>Continue to provide FAPE even in a different setting</a:t>
            </a:r>
          </a:p>
          <a:p>
            <a:pPr lvl="1">
              <a:buFont typeface="Wingdings" charset="0"/>
              <a:buChar char="ü"/>
            </a:pPr>
            <a:r>
              <a:rPr lang="en-US" sz="2600" dirty="0">
                <a:latin typeface="Optima" charset="0"/>
                <a:ea typeface="ＭＳ Ｐゴシック" charset="0"/>
              </a:rPr>
              <a:t>If parents contest the manifestation determination (i.e. file due process complaint) do not move the child except to a duly determined Interim Alternate Educational Placement</a:t>
            </a:r>
          </a:p>
        </p:txBody>
      </p:sp>
    </p:spTree>
    <p:extLst>
      <p:ext uri="{BB962C8B-B14F-4D97-AF65-F5344CB8AC3E}">
        <p14:creationId xmlns:p14="http://schemas.microsoft.com/office/powerpoint/2010/main" val="38893882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3429000" y="262552"/>
            <a:ext cx="5257800" cy="1066800"/>
          </a:xfrm>
        </p:spPr>
        <p:txBody>
          <a:bodyPr/>
          <a:lstStyle/>
          <a:p>
            <a:r>
              <a:rPr lang="en-US">
                <a:latin typeface="Garamond" charset="0"/>
                <a:ea typeface="ＭＳ Ｐゴシック" charset="0"/>
                <a:cs typeface="ＭＳ Ｐゴシック" charset="0"/>
              </a:rPr>
              <a:t>Unique Placements</a:t>
            </a:r>
          </a:p>
        </p:txBody>
      </p:sp>
      <p:sp>
        <p:nvSpPr>
          <p:cNvPr id="34819" name="Content Placeholder 2"/>
          <p:cNvSpPr>
            <a:spLocks noGrp="1"/>
          </p:cNvSpPr>
          <p:nvPr>
            <p:ph idx="1"/>
          </p:nvPr>
        </p:nvSpPr>
        <p:spPr>
          <a:xfrm>
            <a:off x="311136" y="1600200"/>
            <a:ext cx="8229600" cy="4536949"/>
          </a:xfrm>
        </p:spPr>
        <p:txBody>
          <a:bodyPr>
            <a:normAutofit lnSpcReduction="10000"/>
          </a:bodyPr>
          <a:lstStyle/>
          <a:p>
            <a:r>
              <a:rPr lang="en-US" sz="2400" dirty="0">
                <a:latin typeface="Optima" charset="0"/>
                <a:ea typeface="ＭＳ Ｐゴシック" charset="0"/>
                <a:cs typeface="ＭＳ Ｐゴシック" charset="0"/>
              </a:rPr>
              <a:t>Districts are obligated to provide a continuum of alternative services and placement to meet the unique needs of students  281—41.115(1)</a:t>
            </a:r>
          </a:p>
          <a:p>
            <a:r>
              <a:rPr lang="en-US" sz="2400" dirty="0">
                <a:latin typeface="Optima" charset="0"/>
                <a:ea typeface="ＭＳ Ｐゴシック" charset="0"/>
                <a:cs typeface="ＭＳ Ｐゴシック" charset="0"/>
              </a:rPr>
              <a:t>In addition to regular and special classes, the continuum must include:</a:t>
            </a:r>
          </a:p>
          <a:p>
            <a:pPr lvl="1"/>
            <a:r>
              <a:rPr lang="en-US" sz="2400" dirty="0">
                <a:solidFill>
                  <a:schemeClr val="tx1"/>
                </a:solidFill>
                <a:latin typeface="Optima" charset="0"/>
                <a:ea typeface="ＭＳ Ｐゴシック" charset="0"/>
              </a:rPr>
              <a:t>Special Schools</a:t>
            </a:r>
          </a:p>
          <a:p>
            <a:pPr lvl="1"/>
            <a:r>
              <a:rPr lang="en-US" sz="2400" dirty="0">
                <a:solidFill>
                  <a:schemeClr val="tx1"/>
                </a:solidFill>
                <a:latin typeface="Optima" charset="0"/>
                <a:ea typeface="ＭＳ Ｐゴシック" charset="0"/>
              </a:rPr>
              <a:t>Home Instruction</a:t>
            </a:r>
          </a:p>
          <a:p>
            <a:pPr lvl="1"/>
            <a:r>
              <a:rPr lang="en-US" sz="2400" dirty="0">
                <a:solidFill>
                  <a:schemeClr val="tx1"/>
                </a:solidFill>
                <a:latin typeface="Optima" charset="0"/>
                <a:ea typeface="ＭＳ Ｐゴシック" charset="0"/>
              </a:rPr>
              <a:t>Instruction in hospitals and institutions</a:t>
            </a:r>
            <a:endParaRPr lang="en-US" sz="2400" dirty="0">
              <a:latin typeface="Optima" charset="0"/>
              <a:ea typeface="ＭＳ Ｐゴシック" charset="0"/>
            </a:endParaRPr>
          </a:p>
          <a:p>
            <a:r>
              <a:rPr lang="en-US" sz="2400" dirty="0">
                <a:latin typeface="Optima" charset="0"/>
                <a:ea typeface="ＭＳ Ｐゴシック" charset="0"/>
                <a:cs typeface="ＭＳ Ｐゴシック" charset="0"/>
              </a:rPr>
              <a:t>If the need arises to serve in child to a placement outside the regular school environment, there is almost always a need to revise the existing IEP</a:t>
            </a:r>
          </a:p>
        </p:txBody>
      </p:sp>
    </p:spTree>
    <p:extLst>
      <p:ext uri="{BB962C8B-B14F-4D97-AF65-F5344CB8AC3E}">
        <p14:creationId xmlns:p14="http://schemas.microsoft.com/office/powerpoint/2010/main" val="2289030539"/>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555585" y="298482"/>
            <a:ext cx="8131215" cy="1295400"/>
          </a:xfrm>
        </p:spPr>
        <p:txBody>
          <a:bodyPr>
            <a:normAutofit/>
          </a:bodyPr>
          <a:lstStyle/>
          <a:p>
            <a:pPr algn="r"/>
            <a:r>
              <a:rPr lang="en-US" dirty="0">
                <a:latin typeface="Garamond" charset="0"/>
                <a:ea typeface="ＭＳ Ｐゴシック" charset="0"/>
                <a:cs typeface="ＭＳ Ｐゴシック" charset="0"/>
              </a:rPr>
              <a:t>Interim Alternate Educational Placements</a:t>
            </a:r>
          </a:p>
        </p:txBody>
      </p:sp>
      <p:sp>
        <p:nvSpPr>
          <p:cNvPr id="36867" name="Content Placeholder 2"/>
          <p:cNvSpPr>
            <a:spLocks noGrp="1"/>
          </p:cNvSpPr>
          <p:nvPr>
            <p:ph idx="1"/>
          </p:nvPr>
        </p:nvSpPr>
        <p:spPr>
          <a:xfrm>
            <a:off x="228600" y="1990676"/>
            <a:ext cx="8686800" cy="4437455"/>
          </a:xfrm>
        </p:spPr>
        <p:txBody>
          <a:bodyPr>
            <a:normAutofit lnSpcReduction="10000"/>
          </a:bodyPr>
          <a:lstStyle/>
          <a:p>
            <a:r>
              <a:rPr lang="en-US" sz="2200" dirty="0">
                <a:latin typeface="Optima" charset="0"/>
                <a:ea typeface="ＭＳ Ｐゴシック" charset="0"/>
                <a:cs typeface="ＭＳ Ｐゴシック" charset="0"/>
              </a:rPr>
              <a:t>The child's IEP team determines the interim alternative educational setting for services </a:t>
            </a:r>
            <a:r>
              <a:rPr lang="en-US" sz="2200" i="1" dirty="0">
                <a:latin typeface="Optima" charset="0"/>
                <a:ea typeface="ＭＳ Ｐゴシック" charset="0"/>
                <a:cs typeface="ＭＳ Ｐゴシック" charset="0"/>
              </a:rPr>
              <a:t>34 CFR 300.530(c), 34 CFR 300.530(d)(5), 34 CFR 300.530(g), 34 CFR 300.531, 20 USC 1415</a:t>
            </a:r>
          </a:p>
          <a:p>
            <a:r>
              <a:rPr lang="en-US" sz="2200" dirty="0">
                <a:latin typeface="Optima" charset="0"/>
                <a:ea typeface="ＭＳ Ｐゴシック" charset="0"/>
                <a:cs typeface="ＭＳ Ｐゴシック" charset="0"/>
              </a:rPr>
              <a:t>Change of placement for disciplinary reasons must enable student to continue to participate in the general curriculum, although in another setting (e.g. IAES) </a:t>
            </a:r>
            <a:r>
              <a:rPr lang="en-US" sz="2200" i="1" dirty="0">
                <a:latin typeface="Optima" charset="0"/>
                <a:ea typeface="ＭＳ Ｐゴシック" charset="0"/>
                <a:cs typeface="ＭＳ Ｐゴシック" charset="0"/>
              </a:rPr>
              <a:t>20 USC 1412</a:t>
            </a:r>
            <a:r>
              <a:rPr lang="en-US" sz="2200" dirty="0">
                <a:latin typeface="Optima" charset="0"/>
                <a:ea typeface="ＭＳ Ｐゴシック" charset="0"/>
                <a:cs typeface="ＭＳ Ｐゴシック" charset="0"/>
              </a:rPr>
              <a:t>, and to progress toward meeting their IEP goals </a:t>
            </a:r>
            <a:r>
              <a:rPr lang="en-US" sz="2200" i="1" dirty="0">
                <a:latin typeface="Optima" charset="0"/>
                <a:ea typeface="ＭＳ Ｐゴシック" charset="0"/>
                <a:cs typeface="ＭＳ Ｐゴシック" charset="0"/>
              </a:rPr>
              <a:t>34 CFR 500.530(d)</a:t>
            </a:r>
          </a:p>
          <a:p>
            <a:r>
              <a:rPr lang="en-US" sz="2200" dirty="0">
                <a:latin typeface="Optima" charset="0"/>
                <a:ea typeface="ＭＳ Ｐゴシック" charset="0"/>
                <a:cs typeface="ＭＳ Ｐゴシック" charset="0"/>
              </a:rPr>
              <a:t>Child who is removed to a IAEP must receive, as appropriate, a functional behavioral assessment, and behavioral interventions, services, and modifications so that the behavior for which the student has been placed in the IAES does not reoccur </a:t>
            </a:r>
            <a:r>
              <a:rPr lang="en-US" sz="2200" i="1" dirty="0">
                <a:latin typeface="Optima" charset="0"/>
                <a:ea typeface="ＭＳ Ｐゴシック" charset="0"/>
                <a:cs typeface="ＭＳ Ｐゴシック" charset="0"/>
              </a:rPr>
              <a:t>34 CFR 300.530 (d)(1)(ii)</a:t>
            </a:r>
          </a:p>
        </p:txBody>
      </p:sp>
    </p:spTree>
    <p:extLst>
      <p:ext uri="{BB962C8B-B14F-4D97-AF65-F5344CB8AC3E}">
        <p14:creationId xmlns:p14="http://schemas.microsoft.com/office/powerpoint/2010/main" val="1829946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2157319"/>
            <a:ext cx="8915400" cy="1308054"/>
          </a:xfrm>
        </p:spPr>
        <p:txBody>
          <a:bodyPr>
            <a:normAutofit fontScale="90000"/>
          </a:bodyPr>
          <a:lstStyle/>
          <a:p>
            <a:r>
              <a:rPr lang="en-US" dirty="0" smtClean="0"/>
              <a:t>What are the Fundamental Principals or Big Ideas of Special Education</a:t>
            </a:r>
            <a:endParaRPr lang="en-US" dirty="0"/>
          </a:p>
        </p:txBody>
      </p:sp>
    </p:spTree>
    <p:extLst>
      <p:ext uri="{BB962C8B-B14F-4D97-AF65-F5344CB8AC3E}">
        <p14:creationId xmlns:p14="http://schemas.microsoft.com/office/powerpoint/2010/main" val="856603316"/>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267200" y="685800"/>
            <a:ext cx="4191000" cy="954300"/>
          </a:xfrm>
        </p:spPr>
        <p:txBody>
          <a:bodyPr>
            <a:normAutofit fontScale="90000"/>
          </a:bodyPr>
          <a:lstStyle/>
          <a:p>
            <a:r>
              <a:rPr lang="en-US" sz="6000">
                <a:latin typeface="Garamond" charset="0"/>
                <a:ea typeface="ＭＳ Ｐゴシック" charset="0"/>
                <a:cs typeface="ＭＳ Ｐゴシック" charset="0"/>
              </a:rPr>
              <a:t>Stay Put</a:t>
            </a:r>
          </a:p>
        </p:txBody>
      </p:sp>
      <p:sp>
        <p:nvSpPr>
          <p:cNvPr id="43011" name="Content Placeholder 2"/>
          <p:cNvSpPr>
            <a:spLocks noGrp="1"/>
          </p:cNvSpPr>
          <p:nvPr>
            <p:ph idx="1"/>
          </p:nvPr>
        </p:nvSpPr>
        <p:spPr>
          <a:xfrm>
            <a:off x="502672" y="2301432"/>
            <a:ext cx="8222228" cy="3964898"/>
          </a:xfrm>
        </p:spPr>
        <p:txBody>
          <a:bodyPr>
            <a:normAutofit/>
          </a:bodyPr>
          <a:lstStyle/>
          <a:p>
            <a:pPr>
              <a:buFont typeface="Arial" charset="0"/>
              <a:buNone/>
            </a:pPr>
            <a:r>
              <a:rPr lang="en-US" sz="2400" dirty="0">
                <a:latin typeface="Optima" charset="0"/>
                <a:ea typeface="ＭＳ Ｐゴシック" charset="0"/>
                <a:cs typeface="ＭＳ Ｐゴシック" charset="0"/>
              </a:rPr>
              <a:t>Stay-put provision requires school districts to retain a student in their current placement pending the resolution of a dispute regarding a child</a:t>
            </a:r>
            <a:r>
              <a:rPr lang="ja-JP" altLang="en-US" sz="2400" dirty="0">
                <a:latin typeface="Optima" charset="0"/>
                <a:ea typeface="ＭＳ Ｐゴシック" charset="0"/>
                <a:cs typeface="ＭＳ Ｐゴシック" charset="0"/>
              </a:rPr>
              <a:t>’</a:t>
            </a:r>
            <a:r>
              <a:rPr lang="en-US" sz="2400" dirty="0">
                <a:latin typeface="Optima" charset="0"/>
                <a:ea typeface="ＭＳ Ｐゴシック" charset="0"/>
                <a:cs typeface="ＭＳ Ｐゴシック" charset="0"/>
              </a:rPr>
              <a:t>s special education program, unless the parents and district agree otherwise</a:t>
            </a:r>
          </a:p>
          <a:p>
            <a:pPr>
              <a:buFont typeface="Arial" charset="0"/>
              <a:buNone/>
            </a:pPr>
            <a:r>
              <a:rPr lang="en-US" sz="2400" dirty="0">
                <a:latin typeface="Optima" charset="0"/>
                <a:ea typeface="ＭＳ Ｐゴシック" charset="0"/>
                <a:cs typeface="ＭＳ Ｐゴシック" charset="0"/>
              </a:rPr>
              <a:t>Stay-put only applies when parents request a hearing</a:t>
            </a:r>
          </a:p>
          <a:p>
            <a:pPr>
              <a:buFont typeface="Arial" charset="0"/>
              <a:buNone/>
            </a:pPr>
            <a:r>
              <a:rPr lang="en-US" sz="2400" dirty="0">
                <a:latin typeface="Optima" charset="0"/>
                <a:ea typeface="ＭＳ Ｐゴシック" charset="0"/>
                <a:cs typeface="ＭＳ Ｐゴシック" charset="0"/>
              </a:rPr>
              <a:t>When an appeal regarding a disciplinary action is filed, the student must remain in the </a:t>
            </a:r>
            <a:r>
              <a:rPr lang="en-US" sz="2400" i="1" dirty="0">
                <a:latin typeface="Optima" charset="0"/>
                <a:ea typeface="ＭＳ Ｐゴシック" charset="0"/>
                <a:cs typeface="ＭＳ Ｐゴシック" charset="0"/>
              </a:rPr>
              <a:t>interim alterative educational setting </a:t>
            </a:r>
            <a:r>
              <a:rPr lang="en-US" sz="2400" dirty="0">
                <a:latin typeface="Optima" charset="0"/>
                <a:ea typeface="ＭＳ Ｐゴシック" charset="0"/>
                <a:cs typeface="ＭＳ Ｐゴシック" charset="0"/>
              </a:rPr>
              <a:t>(IAES) </a:t>
            </a:r>
          </a:p>
          <a:p>
            <a:pPr>
              <a:buFont typeface="Arial" charset="0"/>
              <a:buNone/>
            </a:pPr>
            <a:endParaRPr lang="en-US" sz="2400" dirty="0">
              <a:latin typeface="Optima" charset="0"/>
              <a:ea typeface="ＭＳ Ｐゴシック" charset="0"/>
              <a:cs typeface="ＭＳ Ｐゴシック" charset="0"/>
            </a:endParaRPr>
          </a:p>
        </p:txBody>
      </p:sp>
    </p:spTree>
    <p:extLst>
      <p:ext uri="{BB962C8B-B14F-4D97-AF65-F5344CB8AC3E}">
        <p14:creationId xmlns:p14="http://schemas.microsoft.com/office/powerpoint/2010/main" val="1216805269"/>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a:xfrm>
            <a:off x="228600" y="412386"/>
            <a:ext cx="8610600" cy="762000"/>
          </a:xfrm>
        </p:spPr>
        <p:txBody>
          <a:bodyPr>
            <a:normAutofit fontScale="90000"/>
          </a:bodyPr>
          <a:lstStyle/>
          <a:p>
            <a:pPr algn="r"/>
            <a:r>
              <a:rPr lang="en-US" sz="4400" dirty="0">
                <a:latin typeface="Times New Roman" pitchFamily="26" charset="0"/>
              </a:rPr>
              <a:t>Special or Unique Circumstances</a:t>
            </a:r>
            <a:endParaRPr lang="en-US" sz="4400" dirty="0"/>
          </a:p>
        </p:txBody>
      </p:sp>
      <p:sp>
        <p:nvSpPr>
          <p:cNvPr id="31747" name="Rectangle 3"/>
          <p:cNvSpPr>
            <a:spLocks noGrp="1"/>
          </p:cNvSpPr>
          <p:nvPr>
            <p:ph idx="1"/>
          </p:nvPr>
        </p:nvSpPr>
        <p:spPr>
          <a:xfrm>
            <a:off x="533400" y="1476196"/>
            <a:ext cx="8077200" cy="5105400"/>
          </a:xfrm>
        </p:spPr>
        <p:txBody>
          <a:bodyPr/>
          <a:lstStyle/>
          <a:p>
            <a:pPr marL="533400" indent="-533400">
              <a:buFont typeface="Arial" pitchFamily="26" charset="0"/>
              <a:buNone/>
            </a:pPr>
            <a:r>
              <a:rPr lang="en-US" sz="2400" dirty="0">
                <a:solidFill>
                  <a:schemeClr val="bg2">
                    <a:lumMod val="50000"/>
                  </a:schemeClr>
                </a:solidFill>
              </a:rPr>
              <a:t>In certain circumstances the district may make unilateral changes in placement to an interim alternative educational setting, without regard to whether the behavior was a manifestation of the students disability</a:t>
            </a:r>
          </a:p>
          <a:p>
            <a:pPr marL="533400" indent="-533400">
              <a:buFont typeface="Arial" pitchFamily="26" charset="0"/>
              <a:buNone/>
            </a:pPr>
            <a:r>
              <a:rPr lang="en-US" sz="2400" dirty="0">
                <a:solidFill>
                  <a:schemeClr val="bg2">
                    <a:lumMod val="50000"/>
                  </a:schemeClr>
                </a:solidFill>
              </a:rPr>
              <a:t>District may make a unilateral disciplinary change of placement when misconduct involves:</a:t>
            </a:r>
          </a:p>
          <a:p>
            <a:pPr marL="914400" lvl="1" indent="-457200">
              <a:buClr>
                <a:schemeClr val="bg2">
                  <a:lumMod val="50000"/>
                </a:schemeClr>
              </a:buClr>
              <a:buFont typeface="Arial" pitchFamily="26" charset="0"/>
              <a:buAutoNum type="arabicPeriod"/>
            </a:pPr>
            <a:r>
              <a:rPr lang="en-US" sz="2400" dirty="0">
                <a:solidFill>
                  <a:schemeClr val="bg2">
                    <a:lumMod val="50000"/>
                  </a:schemeClr>
                </a:solidFill>
              </a:rPr>
              <a:t>Bringing a weapon to school</a:t>
            </a:r>
          </a:p>
          <a:p>
            <a:pPr marL="914400" lvl="1" indent="-457200">
              <a:buClr>
                <a:schemeClr val="bg2">
                  <a:lumMod val="50000"/>
                </a:schemeClr>
              </a:buClr>
              <a:buFont typeface="Arial" pitchFamily="26" charset="0"/>
              <a:buAutoNum type="arabicPeriod"/>
            </a:pPr>
            <a:r>
              <a:rPr lang="en-US" sz="2400" dirty="0">
                <a:solidFill>
                  <a:schemeClr val="bg2">
                    <a:lumMod val="50000"/>
                  </a:schemeClr>
                </a:solidFill>
              </a:rPr>
              <a:t>Possession of drugs or controlled substances</a:t>
            </a:r>
          </a:p>
          <a:p>
            <a:pPr marL="914400" lvl="1" indent="-457200">
              <a:buClr>
                <a:schemeClr val="bg2">
                  <a:lumMod val="50000"/>
                </a:schemeClr>
              </a:buClr>
              <a:buFont typeface="Arial" pitchFamily="26" charset="0"/>
              <a:buAutoNum type="arabicPeriod"/>
            </a:pPr>
            <a:r>
              <a:rPr lang="en-US" sz="2400" dirty="0">
                <a:solidFill>
                  <a:schemeClr val="bg2">
                    <a:lumMod val="50000"/>
                  </a:schemeClr>
                </a:solidFill>
              </a:rPr>
              <a:t>Serious bodily injury</a:t>
            </a:r>
            <a:endParaRPr lang="en-US" sz="2000" dirty="0">
              <a:solidFill>
                <a:schemeClr val="bg2">
                  <a:lumMod val="50000"/>
                </a:schemeClr>
              </a:solidFill>
            </a:endParaRPr>
          </a:p>
          <a:p>
            <a:pPr marL="533400" indent="-533400"/>
            <a:endParaRPr lang="en-US" sz="2400" dirty="0"/>
          </a:p>
          <a:p>
            <a:pPr marL="533400" indent="-533400"/>
            <a:endParaRPr lang="en-US" sz="2400" dirty="0"/>
          </a:p>
          <a:p>
            <a:pPr marL="533400" indent="-533400">
              <a:buFont typeface="Arial" pitchFamily="26" charset="0"/>
              <a:buNone/>
            </a:pPr>
            <a:endParaRPr lang="en-US" sz="2400" dirty="0"/>
          </a:p>
        </p:txBody>
      </p:sp>
      <p:sp>
        <p:nvSpPr>
          <p:cNvPr id="31748" name="Rectangle 4"/>
          <p:cNvSpPr>
            <a:spLocks noChangeArrowheads="1"/>
          </p:cNvSpPr>
          <p:nvPr/>
        </p:nvSpPr>
        <p:spPr bwMode="auto">
          <a:xfrm>
            <a:off x="8759825" y="1293813"/>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
        <p:nvSpPr>
          <p:cNvPr id="31749" name="Rectangle 5"/>
          <p:cNvSpPr>
            <a:spLocks noChangeArrowheads="1"/>
          </p:cNvSpPr>
          <p:nvPr/>
        </p:nvSpPr>
        <p:spPr bwMode="auto">
          <a:xfrm>
            <a:off x="685800" y="1600200"/>
            <a:ext cx="7772400" cy="457200"/>
          </a:xfrm>
          <a:prstGeom prst="rect">
            <a:avLst/>
          </a:prstGeom>
          <a:noFill/>
          <a:ln w="9525">
            <a:noFill/>
            <a:miter lim="800000"/>
            <a:headEnd/>
            <a:tailEnd/>
          </a:ln>
        </p:spPr>
        <p:txBody>
          <a:bodyPr>
            <a:prstTxWarp prst="textNoShape">
              <a:avLst/>
            </a:prstTxWarp>
            <a:spAutoFit/>
          </a:bodyPr>
          <a:lstStyle/>
          <a:p>
            <a:endParaRPr lang="en-US"/>
          </a:p>
        </p:txBody>
      </p:sp>
    </p:spTree>
    <p:extLst>
      <p:ext uri="{BB962C8B-B14F-4D97-AF65-F5344CB8AC3E}">
        <p14:creationId xmlns:p14="http://schemas.microsoft.com/office/powerpoint/2010/main" val="386667616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5"/>
          <p:cNvSpPr>
            <a:spLocks noGrp="1" noChangeArrowheads="1"/>
          </p:cNvSpPr>
          <p:nvPr>
            <p:ph type="title"/>
          </p:nvPr>
        </p:nvSpPr>
        <p:spPr>
          <a:xfrm>
            <a:off x="685800" y="238079"/>
            <a:ext cx="8001000" cy="779153"/>
          </a:xfrm>
        </p:spPr>
        <p:txBody>
          <a:bodyPr>
            <a:normAutofit fontScale="90000"/>
          </a:bodyPr>
          <a:lstStyle/>
          <a:p>
            <a:pPr algn="r"/>
            <a:r>
              <a:rPr lang="en-US" sz="2800" dirty="0">
                <a:latin typeface="News Gothic MT"/>
              </a:rPr>
              <a:t>What are the</a:t>
            </a:r>
            <a:r>
              <a:rPr lang="en-US" sz="2800" dirty="0" smtClean="0">
                <a:latin typeface="News Gothic MT"/>
              </a:rPr>
              <a:t> Fundamental Principles of </a:t>
            </a:r>
            <a:r>
              <a:rPr lang="en-US" sz="2800" dirty="0">
                <a:latin typeface="News Gothic MT"/>
              </a:rPr>
              <a:t>Special Education?</a:t>
            </a:r>
          </a:p>
        </p:txBody>
      </p:sp>
      <p:sp>
        <p:nvSpPr>
          <p:cNvPr id="14342" name="Rectangle 6"/>
          <p:cNvSpPr>
            <a:spLocks noGrp="1" noChangeArrowheads="1"/>
          </p:cNvSpPr>
          <p:nvPr>
            <p:ph idx="1"/>
          </p:nvPr>
        </p:nvSpPr>
        <p:spPr>
          <a:xfrm>
            <a:off x="481943" y="1248848"/>
            <a:ext cx="8204857" cy="4724025"/>
          </a:xfrm>
        </p:spPr>
        <p:txBody>
          <a:bodyPr>
            <a:noAutofit/>
          </a:bodyPr>
          <a:lstStyle/>
          <a:p>
            <a:pPr>
              <a:buClr>
                <a:schemeClr val="tx1"/>
              </a:buClr>
              <a:buFont typeface="Webdings" pitchFamily="26" charset="2"/>
              <a:buChar char="§"/>
            </a:pPr>
            <a:r>
              <a:rPr lang="en-US" sz="1700" b="1" u="sng" dirty="0">
                <a:solidFill>
                  <a:srgbClr val="000000"/>
                </a:solidFill>
              </a:rPr>
              <a:t>FAPE</a:t>
            </a:r>
            <a:r>
              <a:rPr lang="en-US" sz="1700" u="sng" dirty="0">
                <a:solidFill>
                  <a:srgbClr val="000000"/>
                </a:solidFill>
              </a:rPr>
              <a:t>: </a:t>
            </a:r>
            <a:r>
              <a:rPr lang="en-US" sz="1700" i="1" u="sng" dirty="0">
                <a:solidFill>
                  <a:srgbClr val="000000"/>
                </a:solidFill>
              </a:rPr>
              <a:t>Free Appropriate Public Education</a:t>
            </a:r>
            <a:r>
              <a:rPr lang="en-US" sz="1700" i="1" dirty="0">
                <a:solidFill>
                  <a:srgbClr val="000000"/>
                </a:solidFill>
              </a:rPr>
              <a:t>                                        </a:t>
            </a:r>
            <a:r>
              <a:rPr lang="en-US" sz="1700" i="1" dirty="0" smtClean="0">
                <a:solidFill>
                  <a:srgbClr val="000000"/>
                </a:solidFill>
              </a:rPr>
              <a:t>                  </a:t>
            </a:r>
            <a:r>
              <a:rPr lang="en-US" sz="1700" dirty="0">
                <a:solidFill>
                  <a:srgbClr val="000000"/>
                </a:solidFill>
              </a:rPr>
              <a:t>At no cost to parents</a:t>
            </a:r>
            <a:r>
              <a:rPr lang="en-US" sz="1700" i="1" dirty="0">
                <a:solidFill>
                  <a:srgbClr val="000000"/>
                </a:solidFill>
              </a:rPr>
              <a:t>. </a:t>
            </a:r>
            <a:r>
              <a:rPr lang="en-US" sz="1700" dirty="0">
                <a:solidFill>
                  <a:srgbClr val="000000"/>
                </a:solidFill>
              </a:rPr>
              <a:t>Appropriateness based on: (a) compliance with specific procedural requirements regarding </a:t>
            </a:r>
            <a:r>
              <a:rPr lang="en-US" sz="1700" dirty="0" smtClean="0">
                <a:solidFill>
                  <a:srgbClr val="000000"/>
                </a:solidFill>
              </a:rPr>
              <a:t>development</a:t>
            </a:r>
            <a:r>
              <a:rPr lang="en-US" sz="1700" dirty="0">
                <a:solidFill>
                  <a:srgbClr val="000000"/>
                </a:solidFill>
              </a:rPr>
              <a:t>/implementation of IEPs and (b) </a:t>
            </a:r>
            <a:r>
              <a:rPr lang="en-US" sz="1700" dirty="0" smtClean="0">
                <a:solidFill>
                  <a:srgbClr val="000000"/>
                </a:solidFill>
              </a:rPr>
              <a:t>whether </a:t>
            </a:r>
            <a:r>
              <a:rPr lang="en-US" sz="1700" dirty="0">
                <a:solidFill>
                  <a:srgbClr val="000000"/>
                </a:solidFill>
              </a:rPr>
              <a:t>IEP is “reasonably calculated” to confer “educational benefits.”</a:t>
            </a:r>
          </a:p>
          <a:p>
            <a:pPr>
              <a:buClr>
                <a:schemeClr val="tx1"/>
              </a:buClr>
              <a:buFont typeface="Webdings" pitchFamily="26" charset="2"/>
              <a:buChar char="§"/>
            </a:pPr>
            <a:r>
              <a:rPr lang="en-US" sz="1700" b="1" u="sng" dirty="0">
                <a:solidFill>
                  <a:srgbClr val="000000"/>
                </a:solidFill>
              </a:rPr>
              <a:t>LRE</a:t>
            </a:r>
            <a:r>
              <a:rPr lang="en-US" sz="1700" u="sng" dirty="0">
                <a:solidFill>
                  <a:srgbClr val="000000"/>
                </a:solidFill>
              </a:rPr>
              <a:t>: </a:t>
            </a:r>
            <a:r>
              <a:rPr lang="en-US" sz="1700" i="1" u="sng" dirty="0">
                <a:solidFill>
                  <a:srgbClr val="000000"/>
                </a:solidFill>
              </a:rPr>
              <a:t>Least Restrictive Environment</a:t>
            </a:r>
            <a:r>
              <a:rPr lang="en-US" sz="1700" i="1" dirty="0">
                <a:solidFill>
                  <a:srgbClr val="000000"/>
                </a:solidFill>
              </a:rPr>
              <a:t> </a:t>
            </a:r>
            <a:r>
              <a:rPr lang="en-US" sz="1700" dirty="0">
                <a:solidFill>
                  <a:srgbClr val="000000"/>
                </a:solidFill>
              </a:rPr>
              <a:t>                                                      Presumes that student will be in the general classroom, with supports, from the outset unless it is determined that child cannot benefit from the general curriculum.</a:t>
            </a:r>
          </a:p>
          <a:p>
            <a:pPr>
              <a:buClr>
                <a:schemeClr val="tx1"/>
              </a:buClr>
              <a:buFont typeface="Webdings" pitchFamily="26" charset="2"/>
              <a:buChar char="§"/>
            </a:pPr>
            <a:r>
              <a:rPr lang="en-US" sz="1700" b="1" u="sng" dirty="0">
                <a:solidFill>
                  <a:srgbClr val="000000"/>
                </a:solidFill>
              </a:rPr>
              <a:t>Due Process</a:t>
            </a:r>
            <a:r>
              <a:rPr lang="en-US" sz="1700" b="1" dirty="0">
                <a:solidFill>
                  <a:srgbClr val="000000"/>
                </a:solidFill>
              </a:rPr>
              <a:t>                                                                                            </a:t>
            </a:r>
            <a:r>
              <a:rPr lang="en-US" sz="1700" dirty="0">
                <a:solidFill>
                  <a:srgbClr val="000000"/>
                </a:solidFill>
              </a:rPr>
              <a:t>Procedures to guarantee parent involvement and challenge the school system when parents disapprove of decisions.</a:t>
            </a:r>
          </a:p>
          <a:p>
            <a:pPr>
              <a:buClr>
                <a:schemeClr val="tx1"/>
              </a:buClr>
              <a:buFont typeface="Webdings" pitchFamily="26" charset="2"/>
              <a:buChar char="§"/>
            </a:pPr>
            <a:r>
              <a:rPr lang="en-US" sz="1700" b="1" u="sng" dirty="0">
                <a:solidFill>
                  <a:srgbClr val="000000"/>
                </a:solidFill>
              </a:rPr>
              <a:t>Outcomes/Results</a:t>
            </a:r>
            <a:r>
              <a:rPr lang="en-US" sz="1700" b="1" dirty="0">
                <a:solidFill>
                  <a:srgbClr val="000000"/>
                </a:solidFill>
              </a:rPr>
              <a:t>                                                                                            </a:t>
            </a:r>
            <a:r>
              <a:rPr lang="en-US" sz="1700" dirty="0">
                <a:solidFill>
                  <a:srgbClr val="000000"/>
                </a:solidFill>
              </a:rPr>
              <a:t>Improving educational results and functional outcomes for students with disabilities through a systematic approach to progress monitoring, intervention design and implementation, and data-based decision making.</a:t>
            </a:r>
          </a:p>
        </p:txBody>
      </p:sp>
    </p:spTree>
    <p:extLst>
      <p:ext uri="{BB962C8B-B14F-4D97-AF65-F5344CB8AC3E}">
        <p14:creationId xmlns:p14="http://schemas.microsoft.com/office/powerpoint/2010/main" val="40938958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34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34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34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434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2"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5"/>
          <p:cNvSpPr>
            <a:spLocks noGrp="1" noChangeArrowheads="1"/>
          </p:cNvSpPr>
          <p:nvPr>
            <p:ph type="title"/>
          </p:nvPr>
        </p:nvSpPr>
        <p:spPr>
          <a:xfrm>
            <a:off x="616996" y="538281"/>
            <a:ext cx="7981339" cy="996006"/>
          </a:xfrm>
        </p:spPr>
        <p:txBody>
          <a:bodyPr>
            <a:normAutofit/>
          </a:bodyPr>
          <a:lstStyle/>
          <a:p>
            <a:pPr algn="r"/>
            <a:r>
              <a:rPr lang="en-US" sz="4000" dirty="0"/>
              <a:t>What is FAPE?</a:t>
            </a:r>
          </a:p>
        </p:txBody>
      </p:sp>
      <p:sp>
        <p:nvSpPr>
          <p:cNvPr id="16390" name="Rectangle 6"/>
          <p:cNvSpPr>
            <a:spLocks noGrp="1" noChangeArrowheads="1"/>
          </p:cNvSpPr>
          <p:nvPr>
            <p:ph idx="1"/>
          </p:nvPr>
        </p:nvSpPr>
        <p:spPr>
          <a:xfrm>
            <a:off x="405349" y="1904632"/>
            <a:ext cx="8404237" cy="4696181"/>
          </a:xfrm>
        </p:spPr>
        <p:txBody>
          <a:bodyPr>
            <a:noAutofit/>
          </a:bodyPr>
          <a:lstStyle/>
          <a:p>
            <a:pPr>
              <a:lnSpc>
                <a:spcPct val="90000"/>
              </a:lnSpc>
              <a:buFontTx/>
              <a:buNone/>
            </a:pPr>
            <a:r>
              <a:rPr lang="en-US" sz="2400" dirty="0">
                <a:solidFill>
                  <a:srgbClr val="000000"/>
                </a:solidFill>
                <a:latin typeface="+mj-lt"/>
              </a:rPr>
              <a:t>“Free appropriate public education” or “FAPE” means </a:t>
            </a:r>
            <a:r>
              <a:rPr lang="en-US" sz="2400" b="1" i="1" dirty="0">
                <a:solidFill>
                  <a:srgbClr val="000000"/>
                </a:solidFill>
                <a:latin typeface="+mj-lt"/>
              </a:rPr>
              <a:t>special education and related services that are provided at public expense</a:t>
            </a:r>
            <a:r>
              <a:rPr lang="en-US" sz="2400" dirty="0">
                <a:solidFill>
                  <a:srgbClr val="000000"/>
                </a:solidFill>
                <a:latin typeface="+mj-lt"/>
              </a:rPr>
              <a:t>, under public supervision and direction, and without charge; that meet the standards of the SEA, including the requirements of this chapter; that include an appropriate preschool, elementary school, or secondary school education; and that are provided in conformity with an individualized education program (IEP) that meets the requirements of rules 41.320(256B,34CFR300) to 41.324(256B,34CFR300).</a:t>
            </a:r>
            <a:endParaRPr lang="en-US" sz="2400" dirty="0" smtClean="0">
              <a:solidFill>
                <a:srgbClr val="000000"/>
              </a:solidFill>
              <a:latin typeface="+mj-lt"/>
            </a:endParaRPr>
          </a:p>
          <a:p>
            <a:pPr>
              <a:lnSpc>
                <a:spcPct val="90000"/>
              </a:lnSpc>
              <a:buFontTx/>
              <a:buNone/>
            </a:pPr>
            <a:r>
              <a:rPr lang="en-US" sz="2800" dirty="0" smtClean="0">
                <a:solidFill>
                  <a:srgbClr val="000000"/>
                </a:solidFill>
                <a:latin typeface="+mj-lt"/>
              </a:rPr>
              <a:t>                </a:t>
            </a:r>
            <a:r>
              <a:rPr lang="en-US" dirty="0" smtClean="0">
                <a:solidFill>
                  <a:srgbClr val="000000"/>
                </a:solidFill>
                <a:latin typeface="+mj-lt"/>
              </a:rPr>
              <a:t> Iowa </a:t>
            </a:r>
            <a:r>
              <a:rPr lang="en-US" dirty="0">
                <a:solidFill>
                  <a:srgbClr val="000000"/>
                </a:solidFill>
                <a:latin typeface="+mj-lt"/>
              </a:rPr>
              <a:t>Administrative Rules of Special Education </a:t>
            </a:r>
            <a:endParaRPr lang="en-US" dirty="0">
              <a:solidFill>
                <a:srgbClr val="000000"/>
              </a:solidFill>
            </a:endParaRPr>
          </a:p>
        </p:txBody>
      </p:sp>
    </p:spTree>
    <p:extLst>
      <p:ext uri="{BB962C8B-B14F-4D97-AF65-F5344CB8AC3E}">
        <p14:creationId xmlns:p14="http://schemas.microsoft.com/office/powerpoint/2010/main" val="328072117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03058" y="505774"/>
            <a:ext cx="1462813" cy="1200329"/>
          </a:xfrm>
          <a:prstGeom prst="rect">
            <a:avLst/>
          </a:prstGeom>
          <a:noFill/>
        </p:spPr>
        <p:txBody>
          <a:bodyPr wrap="square" rtlCol="0">
            <a:spAutoFit/>
          </a:bodyPr>
          <a:lstStyle/>
          <a:p>
            <a:r>
              <a:rPr lang="en-US" sz="7200" b="1" dirty="0" smtClean="0">
                <a:solidFill>
                  <a:srgbClr val="000000"/>
                </a:solidFill>
                <a:latin typeface="Wide Latin"/>
              </a:rPr>
              <a:t>F</a:t>
            </a:r>
            <a:endParaRPr lang="en-US" sz="7200" b="1" dirty="0">
              <a:solidFill>
                <a:srgbClr val="000000"/>
              </a:solidFill>
              <a:latin typeface="Wide Latin"/>
            </a:endParaRPr>
          </a:p>
        </p:txBody>
      </p:sp>
      <p:sp>
        <p:nvSpPr>
          <p:cNvPr id="6" name="TextBox 5"/>
          <p:cNvSpPr txBox="1"/>
          <p:nvPr/>
        </p:nvSpPr>
        <p:spPr>
          <a:xfrm>
            <a:off x="667657" y="1971157"/>
            <a:ext cx="1462813" cy="1200329"/>
          </a:xfrm>
          <a:prstGeom prst="rect">
            <a:avLst/>
          </a:prstGeom>
          <a:noFill/>
        </p:spPr>
        <p:txBody>
          <a:bodyPr wrap="square" rtlCol="0">
            <a:spAutoFit/>
          </a:bodyPr>
          <a:lstStyle/>
          <a:p>
            <a:r>
              <a:rPr lang="en-US" sz="7200" b="1" dirty="0" smtClean="0">
                <a:solidFill>
                  <a:srgbClr val="000000"/>
                </a:solidFill>
                <a:latin typeface="Wide Latin"/>
              </a:rPr>
              <a:t>A</a:t>
            </a:r>
            <a:endParaRPr lang="en-US" sz="7200" b="1" dirty="0">
              <a:solidFill>
                <a:srgbClr val="000000"/>
              </a:solidFill>
              <a:latin typeface="Wide Latin"/>
            </a:endParaRPr>
          </a:p>
        </p:txBody>
      </p:sp>
      <p:sp>
        <p:nvSpPr>
          <p:cNvPr id="7" name="TextBox 6"/>
          <p:cNvSpPr txBox="1"/>
          <p:nvPr/>
        </p:nvSpPr>
        <p:spPr>
          <a:xfrm>
            <a:off x="667658" y="3591567"/>
            <a:ext cx="1462813" cy="1200329"/>
          </a:xfrm>
          <a:prstGeom prst="rect">
            <a:avLst/>
          </a:prstGeom>
          <a:noFill/>
        </p:spPr>
        <p:txBody>
          <a:bodyPr wrap="square" rtlCol="0">
            <a:spAutoFit/>
          </a:bodyPr>
          <a:lstStyle/>
          <a:p>
            <a:r>
              <a:rPr lang="en-US" sz="7200" b="1" dirty="0" smtClean="0">
                <a:solidFill>
                  <a:srgbClr val="000000"/>
                </a:solidFill>
                <a:latin typeface="Wide Latin"/>
              </a:rPr>
              <a:t>P</a:t>
            </a:r>
            <a:endParaRPr lang="en-US" sz="7200" b="1" dirty="0">
              <a:solidFill>
                <a:srgbClr val="000000"/>
              </a:solidFill>
              <a:latin typeface="Wide Latin"/>
            </a:endParaRPr>
          </a:p>
        </p:txBody>
      </p:sp>
      <p:sp>
        <p:nvSpPr>
          <p:cNvPr id="8" name="TextBox 7"/>
          <p:cNvSpPr txBox="1"/>
          <p:nvPr/>
        </p:nvSpPr>
        <p:spPr>
          <a:xfrm>
            <a:off x="667658" y="4944879"/>
            <a:ext cx="1462813" cy="1200329"/>
          </a:xfrm>
          <a:prstGeom prst="rect">
            <a:avLst/>
          </a:prstGeom>
          <a:noFill/>
        </p:spPr>
        <p:txBody>
          <a:bodyPr wrap="square" rtlCol="0">
            <a:spAutoFit/>
          </a:bodyPr>
          <a:lstStyle/>
          <a:p>
            <a:r>
              <a:rPr lang="en-US" sz="7200" b="1" dirty="0" smtClean="0">
                <a:solidFill>
                  <a:srgbClr val="000000"/>
                </a:solidFill>
                <a:latin typeface="Wide Latin"/>
              </a:rPr>
              <a:t>E</a:t>
            </a:r>
            <a:endParaRPr lang="en-US" sz="7200" b="1" dirty="0">
              <a:solidFill>
                <a:srgbClr val="000000"/>
              </a:solidFill>
              <a:latin typeface="Wide Latin"/>
            </a:endParaRPr>
          </a:p>
        </p:txBody>
      </p:sp>
      <p:sp>
        <p:nvSpPr>
          <p:cNvPr id="9" name="TextBox 8"/>
          <p:cNvSpPr txBox="1"/>
          <p:nvPr/>
        </p:nvSpPr>
        <p:spPr>
          <a:xfrm>
            <a:off x="2130470" y="1681265"/>
            <a:ext cx="6748465" cy="1600438"/>
          </a:xfrm>
          <a:prstGeom prst="rect">
            <a:avLst/>
          </a:prstGeom>
          <a:noFill/>
        </p:spPr>
        <p:txBody>
          <a:bodyPr wrap="square" rtlCol="0">
            <a:spAutoFit/>
          </a:bodyPr>
          <a:lstStyle/>
          <a:p>
            <a:r>
              <a:rPr lang="en-US" b="1" dirty="0" smtClean="0">
                <a:solidFill>
                  <a:srgbClr val="000000"/>
                </a:solidFill>
              </a:rPr>
              <a:t>Appropriate</a:t>
            </a:r>
            <a:r>
              <a:rPr lang="en-US" dirty="0" smtClean="0">
                <a:solidFill>
                  <a:srgbClr val="000000"/>
                </a:solidFill>
              </a:rPr>
              <a:t>: </a:t>
            </a:r>
          </a:p>
          <a:p>
            <a:r>
              <a:rPr lang="en-US" sz="1600" dirty="0" smtClean="0">
                <a:solidFill>
                  <a:srgbClr val="000000"/>
                </a:solidFill>
              </a:rPr>
              <a:t>There is no bright line statutory or regulatory definition of “appropriate” because the elements of an appropriate education must be determined on a case-by-case basis, according to the individualized needs of each child</a:t>
            </a:r>
          </a:p>
          <a:p>
            <a:r>
              <a:rPr lang="en-US" sz="1600" dirty="0" smtClean="0">
                <a:solidFill>
                  <a:srgbClr val="000000"/>
                </a:solidFill>
              </a:rPr>
              <a:t> [</a:t>
            </a:r>
            <a:r>
              <a:rPr lang="en-US" sz="1600" i="1" dirty="0" smtClean="0">
                <a:solidFill>
                  <a:srgbClr val="000000"/>
                </a:solidFill>
              </a:rPr>
              <a:t>Board of Education of the </a:t>
            </a:r>
            <a:r>
              <a:rPr lang="en-US" sz="1600" i="1" dirty="0" err="1" smtClean="0">
                <a:solidFill>
                  <a:srgbClr val="000000"/>
                </a:solidFill>
              </a:rPr>
              <a:t>Hendrick</a:t>
            </a:r>
            <a:r>
              <a:rPr lang="en-US" sz="1600" i="1" dirty="0" smtClean="0">
                <a:solidFill>
                  <a:srgbClr val="000000"/>
                </a:solidFill>
              </a:rPr>
              <a:t> Hudson Cent. Sch. Dist. </a:t>
            </a:r>
            <a:r>
              <a:rPr lang="en-US" sz="1600" i="1" dirty="0" err="1" smtClean="0">
                <a:solidFill>
                  <a:srgbClr val="000000"/>
                </a:solidFill>
              </a:rPr>
              <a:t>v</a:t>
            </a:r>
            <a:r>
              <a:rPr lang="en-US" sz="1600" i="1" dirty="0" smtClean="0">
                <a:solidFill>
                  <a:srgbClr val="000000"/>
                </a:solidFill>
              </a:rPr>
              <a:t>. Rowley</a:t>
            </a:r>
            <a:r>
              <a:rPr lang="en-US" sz="1600" dirty="0" smtClean="0">
                <a:solidFill>
                  <a:srgbClr val="000000"/>
                </a:solidFill>
              </a:rPr>
              <a:t>, 553 IDELR 656 (1982)]</a:t>
            </a:r>
          </a:p>
        </p:txBody>
      </p:sp>
      <p:sp>
        <p:nvSpPr>
          <p:cNvPr id="11" name="TextBox 10"/>
          <p:cNvSpPr txBox="1"/>
          <p:nvPr/>
        </p:nvSpPr>
        <p:spPr>
          <a:xfrm>
            <a:off x="2130471" y="452286"/>
            <a:ext cx="6430955" cy="1477328"/>
          </a:xfrm>
          <a:prstGeom prst="rect">
            <a:avLst/>
          </a:prstGeom>
          <a:noFill/>
        </p:spPr>
        <p:txBody>
          <a:bodyPr wrap="square" rtlCol="0">
            <a:spAutoFit/>
          </a:bodyPr>
          <a:lstStyle/>
          <a:p>
            <a:r>
              <a:rPr lang="en-US" b="1" dirty="0" smtClean="0">
                <a:solidFill>
                  <a:srgbClr val="000000"/>
                </a:solidFill>
              </a:rPr>
              <a:t>Free</a:t>
            </a:r>
            <a:r>
              <a:rPr lang="en-US" dirty="0" smtClean="0">
                <a:solidFill>
                  <a:srgbClr val="000000"/>
                </a:solidFill>
              </a:rPr>
              <a:t>: </a:t>
            </a:r>
          </a:p>
          <a:p>
            <a:r>
              <a:rPr lang="en-US" dirty="0" smtClean="0">
                <a:solidFill>
                  <a:srgbClr val="000000"/>
                </a:solidFill>
              </a:rPr>
              <a:t>“…provided at public expense, under public supervision and direction, and without charge…” to the parent</a:t>
            </a:r>
          </a:p>
          <a:p>
            <a:r>
              <a:rPr lang="en-US" sz="1600" dirty="0" smtClean="0">
                <a:solidFill>
                  <a:srgbClr val="000000"/>
                </a:solidFill>
              </a:rPr>
              <a:t>[34 CFR 300.17]. </a:t>
            </a:r>
          </a:p>
          <a:p>
            <a:r>
              <a:rPr lang="en-US" dirty="0" smtClean="0">
                <a:solidFill>
                  <a:schemeClr val="tx2">
                    <a:lumMod val="50000"/>
                    <a:lumOff val="50000"/>
                  </a:schemeClr>
                </a:solidFill>
              </a:rPr>
              <a:t> </a:t>
            </a:r>
            <a:endParaRPr lang="en-US" dirty="0">
              <a:solidFill>
                <a:schemeClr val="tx2">
                  <a:lumMod val="50000"/>
                  <a:lumOff val="50000"/>
                </a:schemeClr>
              </a:solidFill>
            </a:endParaRPr>
          </a:p>
        </p:txBody>
      </p:sp>
      <p:sp>
        <p:nvSpPr>
          <p:cNvPr id="12" name="TextBox 11"/>
          <p:cNvSpPr txBox="1"/>
          <p:nvPr/>
        </p:nvSpPr>
        <p:spPr>
          <a:xfrm>
            <a:off x="2130470" y="3509284"/>
            <a:ext cx="6430956" cy="1200329"/>
          </a:xfrm>
          <a:prstGeom prst="rect">
            <a:avLst/>
          </a:prstGeom>
          <a:noFill/>
        </p:spPr>
        <p:txBody>
          <a:bodyPr wrap="square" rtlCol="0">
            <a:spAutoFit/>
          </a:bodyPr>
          <a:lstStyle/>
          <a:p>
            <a:r>
              <a:rPr lang="en-US" b="1" dirty="0" smtClean="0">
                <a:solidFill>
                  <a:srgbClr val="000000"/>
                </a:solidFill>
              </a:rPr>
              <a:t>Public</a:t>
            </a:r>
            <a:r>
              <a:rPr lang="en-US" dirty="0" smtClean="0">
                <a:solidFill>
                  <a:srgbClr val="000000"/>
                </a:solidFill>
              </a:rPr>
              <a:t>:</a:t>
            </a:r>
          </a:p>
          <a:p>
            <a:r>
              <a:rPr lang="en-US" dirty="0" smtClean="0">
                <a:solidFill>
                  <a:srgbClr val="000000"/>
                </a:solidFill>
              </a:rPr>
              <a:t>“…include an appropriate preschool, elementary school, or secondary school. . .;</a:t>
            </a:r>
          </a:p>
          <a:p>
            <a:r>
              <a:rPr lang="en-US" sz="1600" dirty="0" smtClean="0">
                <a:solidFill>
                  <a:srgbClr val="000000"/>
                </a:solidFill>
              </a:rPr>
              <a:t>[34 CFR 300.17]. </a:t>
            </a:r>
            <a:endParaRPr lang="en-US" sz="1600" dirty="0">
              <a:solidFill>
                <a:srgbClr val="000000"/>
              </a:solidFill>
            </a:endParaRPr>
          </a:p>
        </p:txBody>
      </p:sp>
      <p:sp>
        <p:nvSpPr>
          <p:cNvPr id="13" name="TextBox 12"/>
          <p:cNvSpPr txBox="1"/>
          <p:nvPr/>
        </p:nvSpPr>
        <p:spPr>
          <a:xfrm>
            <a:off x="2165871" y="4777967"/>
            <a:ext cx="6032687" cy="1477328"/>
          </a:xfrm>
          <a:prstGeom prst="rect">
            <a:avLst/>
          </a:prstGeom>
          <a:noFill/>
        </p:spPr>
        <p:txBody>
          <a:bodyPr wrap="square" rtlCol="0">
            <a:spAutoFit/>
          </a:bodyPr>
          <a:lstStyle/>
          <a:p>
            <a:r>
              <a:rPr lang="en-US" b="1" dirty="0" smtClean="0">
                <a:solidFill>
                  <a:srgbClr val="000000"/>
                </a:solidFill>
              </a:rPr>
              <a:t>Education</a:t>
            </a:r>
            <a:r>
              <a:rPr lang="en-US" dirty="0" smtClean="0">
                <a:solidFill>
                  <a:srgbClr val="000000"/>
                </a:solidFill>
              </a:rPr>
              <a:t>:</a:t>
            </a:r>
          </a:p>
          <a:p>
            <a:r>
              <a:rPr lang="en-US" dirty="0" smtClean="0">
                <a:solidFill>
                  <a:srgbClr val="000000"/>
                </a:solidFill>
              </a:rPr>
              <a:t>“…provided in conformity with an individualized education program (IEP) that meets the requirements of [the regulations]” </a:t>
            </a:r>
          </a:p>
          <a:p>
            <a:r>
              <a:rPr lang="en-US" sz="1600" dirty="0" smtClean="0">
                <a:solidFill>
                  <a:srgbClr val="000000"/>
                </a:solidFill>
              </a:rPr>
              <a:t>[34 CFR 300.17]. </a:t>
            </a:r>
            <a:endParaRPr lang="en-US" sz="1600" dirty="0">
              <a:solidFill>
                <a:srgbClr val="000000"/>
              </a:solidFill>
            </a:endParaRPr>
          </a:p>
        </p:txBody>
      </p:sp>
    </p:spTree>
    <p:extLst>
      <p:ext uri="{BB962C8B-B14F-4D97-AF65-F5344CB8AC3E}">
        <p14:creationId xmlns:p14="http://schemas.microsoft.com/office/powerpoint/2010/main" val="158399683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2923</TotalTime>
  <Words>6630</Words>
  <Application>Microsoft Macintosh PowerPoint</Application>
  <PresentationFormat>On-screen Show (4:3)</PresentationFormat>
  <Paragraphs>459</Paragraphs>
  <Slides>61</Slides>
  <Notes>57</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Perception</vt:lpstr>
      <vt:lpstr>Special Education for School Administrators</vt:lpstr>
      <vt:lpstr>Essential Questions</vt:lpstr>
      <vt:lpstr>Special Education is an Extension of the Civil Rights Movement of the 1950s and 1960s</vt:lpstr>
      <vt:lpstr>Special Education Has Evolved Through a Series Amendments &amp; Reauthorizations </vt:lpstr>
      <vt:lpstr>Local Policies &amp; Procedures Stem from State &amp; Federal Statues</vt:lpstr>
      <vt:lpstr>What are the Fundamental Principals or Big Ideas of Special Education</vt:lpstr>
      <vt:lpstr>What are the Fundamental Principles of Special Education?</vt:lpstr>
      <vt:lpstr>What is FAPE?</vt:lpstr>
      <vt:lpstr>PowerPoint Presentation</vt:lpstr>
      <vt:lpstr>What Constitutes “Appropriate”</vt:lpstr>
      <vt:lpstr>“Appropriateness”</vt:lpstr>
      <vt:lpstr>What are the implications of FAPE?</vt:lpstr>
      <vt:lpstr>What are the implications of FAPE?</vt:lpstr>
      <vt:lpstr>What does LRE mean?</vt:lpstr>
      <vt:lpstr>What are the implications of LRE?</vt:lpstr>
      <vt:lpstr>What are the implications of LRE?</vt:lpstr>
      <vt:lpstr>What is Procedural Due Process?</vt:lpstr>
      <vt:lpstr>Notice Requirements</vt:lpstr>
      <vt:lpstr>Procedural Safeguards Include:</vt:lpstr>
      <vt:lpstr>More Procedural Safeguards:</vt:lpstr>
      <vt:lpstr>Meaningful Parent Parent Participation is Predicated on Informed Parent Consent</vt:lpstr>
      <vt:lpstr>Informed Parent Consent</vt:lpstr>
      <vt:lpstr>Revocation of Consent</vt:lpstr>
      <vt:lpstr>What does IDEIA mean by Outcomes?</vt:lpstr>
      <vt:lpstr>What does IDEIA mean by Outcomes?</vt:lpstr>
      <vt:lpstr>How is Eligibility Determined?</vt:lpstr>
      <vt:lpstr>Evaluation</vt:lpstr>
      <vt:lpstr>Problem Solving is a Multi-Tiered Process Focused on Meeting Child’s Needs Rather Than Assigning a Label</vt:lpstr>
      <vt:lpstr>Eligibility</vt:lpstr>
      <vt:lpstr>PowerPoint Presentation</vt:lpstr>
      <vt:lpstr>Essential Entitlement Questions</vt:lpstr>
      <vt:lpstr>What is an IEP?</vt:lpstr>
      <vt:lpstr>   An IEP IS a Commitment to Provide Services…    </vt:lpstr>
      <vt:lpstr>An IEP is NOT a Guarantee of Educational Achievement</vt:lpstr>
      <vt:lpstr>Implementation Requirements</vt:lpstr>
      <vt:lpstr>Types of IEP Meetings</vt:lpstr>
      <vt:lpstr>Required IEP Team Members/Meeting Participants [281--41.321(1)] </vt:lpstr>
      <vt:lpstr>IEP Considerations</vt:lpstr>
      <vt:lpstr>IEP Content Requirements [281—41.320(1)]</vt:lpstr>
      <vt:lpstr>Present Levels of Academic Achievement &amp; Functional Performance (PLAFP)—                          page(s) B, C, Top of Goals page(s)</vt:lpstr>
      <vt:lpstr>Measurable Annual Goals— page(s) D, or E (goal pages)</vt:lpstr>
      <vt:lpstr>Progress Monitoring &amp; Reporting</vt:lpstr>
      <vt:lpstr>Service Descriptions— page(s) F</vt:lpstr>
      <vt:lpstr>Least Restrictive Environment (LRE)</vt:lpstr>
      <vt:lpstr>District Wide Assessments (DWA)</vt:lpstr>
      <vt:lpstr>Secondary Transition</vt:lpstr>
      <vt:lpstr>IEP Development Process</vt:lpstr>
      <vt:lpstr>What Do You Need to Know Student Discipline and Special Education?</vt:lpstr>
      <vt:lpstr>Special consideration MUST be given to children with special needs</vt:lpstr>
      <vt:lpstr>Students Not Yet Eligible</vt:lpstr>
      <vt:lpstr>Disciplinary Change of Placements</vt:lpstr>
      <vt:lpstr>10 Day Rule</vt:lpstr>
      <vt:lpstr>Continuation of Services</vt:lpstr>
      <vt:lpstr>In-School Suspension</vt:lpstr>
      <vt:lpstr>Manifestation Determination</vt:lpstr>
      <vt:lpstr>Manifestation of Disability</vt:lpstr>
      <vt:lpstr>NOT Manifestation of Disability</vt:lpstr>
      <vt:lpstr>Unique Placements</vt:lpstr>
      <vt:lpstr>Interim Alternate Educational Placements</vt:lpstr>
      <vt:lpstr>Stay Put</vt:lpstr>
      <vt:lpstr>Special or Unique Circumstances</vt:lpstr>
    </vt:vector>
  </TitlesOfParts>
  <Company>icsd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 Lorenz</dc:creator>
  <cp:lastModifiedBy>Trenton Grundmeyer</cp:lastModifiedBy>
  <cp:revision>13</cp:revision>
  <dcterms:created xsi:type="dcterms:W3CDTF">2013-07-16T18:10:11Z</dcterms:created>
  <dcterms:modified xsi:type="dcterms:W3CDTF">2013-07-18T22:48:05Z</dcterms:modified>
</cp:coreProperties>
</file>